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  <p:sldMasterId id="2147483656" r:id="rId2"/>
    <p:sldMasterId id="2147483658" r:id="rId3"/>
    <p:sldMasterId id="2147483672" r:id="rId4"/>
    <p:sldMasterId id="2147483683" r:id="rId5"/>
    <p:sldMasterId id="2147483674" r:id="rId6"/>
  </p:sldMasterIdLst>
  <p:notesMasterIdLst>
    <p:notesMasterId r:id="rId31"/>
  </p:notesMasterIdLst>
  <p:handoutMasterIdLst>
    <p:handoutMasterId r:id="rId32"/>
  </p:handoutMasterIdLst>
  <p:sldIdLst>
    <p:sldId id="266" r:id="rId7"/>
    <p:sldId id="258" r:id="rId8"/>
    <p:sldId id="336" r:id="rId9"/>
    <p:sldId id="289" r:id="rId10"/>
    <p:sldId id="345" r:id="rId11"/>
    <p:sldId id="344" r:id="rId12"/>
    <p:sldId id="355" r:id="rId13"/>
    <p:sldId id="295" r:id="rId14"/>
    <p:sldId id="330" r:id="rId15"/>
    <p:sldId id="297" r:id="rId16"/>
    <p:sldId id="346" r:id="rId17"/>
    <p:sldId id="347" r:id="rId18"/>
    <p:sldId id="351" r:id="rId19"/>
    <p:sldId id="352" r:id="rId20"/>
    <p:sldId id="354" r:id="rId21"/>
    <p:sldId id="348" r:id="rId22"/>
    <p:sldId id="357" r:id="rId23"/>
    <p:sldId id="356" r:id="rId24"/>
    <p:sldId id="358" r:id="rId25"/>
    <p:sldId id="369" r:id="rId26"/>
    <p:sldId id="370" r:id="rId27"/>
    <p:sldId id="371" r:id="rId28"/>
    <p:sldId id="374" r:id="rId29"/>
    <p:sldId id="26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1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202"/>
    <a:srgbClr val="005E3C"/>
    <a:srgbClr val="A1B318"/>
    <a:srgbClr val="BFC101"/>
    <a:srgbClr val="3AB4C1"/>
    <a:srgbClr val="70B12E"/>
    <a:srgbClr val="D2432E"/>
    <a:srgbClr val="B33A27"/>
    <a:srgbClr val="49520B"/>
    <a:srgbClr val="728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/>
    <p:restoredTop sz="93529" autoAdjust="0"/>
  </p:normalViewPr>
  <p:slideViewPr>
    <p:cSldViewPr snapToGrid="0" snapToObjects="1">
      <p:cViewPr varScale="1">
        <p:scale>
          <a:sx n="80" d="100"/>
          <a:sy n="80" d="100"/>
        </p:scale>
        <p:origin x="1522" y="62"/>
      </p:cViewPr>
      <p:guideLst>
        <p:guide orient="horz" pos="4065"/>
        <p:guide pos="1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1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iara\Dropbox\_Rimisp\Congresos%20y%20seminarios\2019\CODS-ODS11%20-%2020190422\graf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iara\Dropbox\_Rimisp\Congresos%20y%20seminarios\2019\CODS-ODS11%20-%2020190422\grafico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Hoja3!$A$2</c:f>
              <c:strCache>
                <c:ptCount val="1"/>
                <c:pt idx="0">
                  <c:v>10 million or more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Hoja3!$B$2:$I$2</c:f>
              <c:numCache>
                <c:formatCode>#\ ###\ ###\ ##0;\-#\ ###\ ###\ ##0;0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25117.074000000001</c:v>
                </c:pt>
                <c:pt idx="4">
                  <c:v>41565.724000000002</c:v>
                </c:pt>
                <c:pt idx="5">
                  <c:v>59281.744000000006</c:v>
                </c:pt>
                <c:pt idx="6">
                  <c:v>66416.244000000006</c:v>
                </c:pt>
                <c:pt idx="7">
                  <c:v>94134.758000000002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CF-4939-BCA0-3D150903DF5D}"/>
            </c:ext>
          </c:extLst>
        </c:ser>
        <c:ser>
          <c:idx val="1"/>
          <c:order val="1"/>
          <c:tx>
            <c:strRef>
              <c:f>Hoja3!$A$3</c:f>
              <c:strCache>
                <c:ptCount val="1"/>
                <c:pt idx="0">
                  <c:v>5 to 10 million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Hoja3!$B$3:$I$3</c:f>
              <c:numCache>
                <c:formatCode>#\ ###\ ###\ ##0;\-#\ ###\ ###\ ##0;0</c:formatCode>
                <c:ptCount val="8"/>
                <c:pt idx="0">
                  <c:v>5166.1400000000003</c:v>
                </c:pt>
                <c:pt idx="1">
                  <c:v>12241.021000000001</c:v>
                </c:pt>
                <c:pt idx="2">
                  <c:v>31658.126</c:v>
                </c:pt>
                <c:pt idx="3">
                  <c:v>18703.651000000002</c:v>
                </c:pt>
                <c:pt idx="4">
                  <c:v>15534.023999999999</c:v>
                </c:pt>
                <c:pt idx="5">
                  <c:v>19281.295999999998</c:v>
                </c:pt>
                <c:pt idx="6">
                  <c:v>29016.14</c:v>
                </c:pt>
                <c:pt idx="7">
                  <c:v>18031.132000000001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CF-4939-BCA0-3D150903DF5D}"/>
            </c:ext>
          </c:extLst>
        </c:ser>
        <c:ser>
          <c:idx val="2"/>
          <c:order val="2"/>
          <c:tx>
            <c:strRef>
              <c:f>Hoja3!$A$4</c:f>
              <c:strCache>
                <c:ptCount val="1"/>
                <c:pt idx="0">
                  <c:v>1 to 5 million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Hoja3!$B$4:$I$4</c:f>
              <c:numCache>
                <c:formatCode>#\ ###\ ###\ ##0;\-#\ ###\ ###\ ##0;0</c:formatCode>
                <c:ptCount val="8"/>
                <c:pt idx="0">
                  <c:v>13466.798000000001</c:v>
                </c:pt>
                <c:pt idx="1">
                  <c:v>18577.067999999999</c:v>
                </c:pt>
                <c:pt idx="2">
                  <c:v>22867.791999999998</c:v>
                </c:pt>
                <c:pt idx="3">
                  <c:v>45374.119000000006</c:v>
                </c:pt>
                <c:pt idx="4">
                  <c:v>68937.68299999999</c:v>
                </c:pt>
                <c:pt idx="5">
                  <c:v>86974.344999999987</c:v>
                </c:pt>
                <c:pt idx="6">
                  <c:v>109288.481</c:v>
                </c:pt>
                <c:pt idx="7">
                  <c:v>136554.592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CF-4939-BCA0-3D150903DF5D}"/>
            </c:ext>
          </c:extLst>
        </c:ser>
        <c:ser>
          <c:idx val="3"/>
          <c:order val="3"/>
          <c:tx>
            <c:strRef>
              <c:f>Hoja3!$A$5</c:f>
              <c:strCache>
                <c:ptCount val="1"/>
                <c:pt idx="0">
                  <c:v>500 000 to 1 million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Hoja3!$B$5:$I$5</c:f>
              <c:numCache>
                <c:formatCode>#\ ###\ ###\ ##0;\-#\ ###\ ###\ ##0;0</c:formatCode>
                <c:ptCount val="8"/>
                <c:pt idx="0">
                  <c:v>2539.2339999999999</c:v>
                </c:pt>
                <c:pt idx="1">
                  <c:v>7143.4349999999986</c:v>
                </c:pt>
                <c:pt idx="2">
                  <c:v>13718.895999999999</c:v>
                </c:pt>
                <c:pt idx="3">
                  <c:v>18639.123999999996</c:v>
                </c:pt>
                <c:pt idx="4">
                  <c:v>27610.466999999997</c:v>
                </c:pt>
                <c:pt idx="5">
                  <c:v>36845.478999999999</c:v>
                </c:pt>
                <c:pt idx="6">
                  <c:v>40805.041000000005</c:v>
                </c:pt>
                <c:pt idx="7">
                  <c:v>42022.932000000008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CF-4939-BCA0-3D150903DF5D}"/>
            </c:ext>
          </c:extLst>
        </c:ser>
        <c:ser>
          <c:idx val="4"/>
          <c:order val="4"/>
          <c:tx>
            <c:strRef>
              <c:f>Hoja3!$A$6</c:f>
              <c:strCache>
                <c:ptCount val="1"/>
                <c:pt idx="0">
                  <c:v>300 000 to 500 000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Hoja3!$B$6:$I$6</c:f>
              <c:numCache>
                <c:formatCode>#\ ###\ ###\ ##0;\-#\ ###\ ###\ ##0;0</c:formatCode>
                <c:ptCount val="8"/>
                <c:pt idx="0">
                  <c:v>4367.8090000000002</c:v>
                </c:pt>
                <c:pt idx="1">
                  <c:v>7601.2450000000008</c:v>
                </c:pt>
                <c:pt idx="2">
                  <c:v>8322.1039999999994</c:v>
                </c:pt>
                <c:pt idx="3">
                  <c:v>12585.055</c:v>
                </c:pt>
                <c:pt idx="4">
                  <c:v>17333.322</c:v>
                </c:pt>
                <c:pt idx="5">
                  <c:v>18246.717000000001</c:v>
                </c:pt>
                <c:pt idx="6">
                  <c:v>25547.981999999996</c:v>
                </c:pt>
                <c:pt idx="7">
                  <c:v>32017.413999999997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CF-4939-BCA0-3D150903DF5D}"/>
            </c:ext>
          </c:extLst>
        </c:ser>
        <c:ser>
          <c:idx val="5"/>
          <c:order val="5"/>
          <c:tx>
            <c:strRef>
              <c:f>Hoja3!$A$7</c:f>
              <c:strCache>
                <c:ptCount val="1"/>
                <c:pt idx="0">
                  <c:v>Fewer than 300 000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Hoja3!$B$1:$I$1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Hoja3!$B$7:$I$7</c:f>
              <c:numCache>
                <c:formatCode>#\ ###\ ###\ ##0;\-#\ ###\ ###\ ##0;0</c:formatCode>
                <c:ptCount val="8"/>
                <c:pt idx="0">
                  <c:v>44219.13</c:v>
                </c:pt>
                <c:pt idx="1">
                  <c:v>63719.453000000001</c:v>
                </c:pt>
                <c:pt idx="2">
                  <c:v>88489.338999999978</c:v>
                </c:pt>
                <c:pt idx="3">
                  <c:v>114742.2420000001</c:v>
                </c:pt>
                <c:pt idx="4">
                  <c:v>144361.39300000007</c:v>
                </c:pt>
                <c:pt idx="5">
                  <c:v>176432.11199999996</c:v>
                </c:pt>
                <c:pt idx="6">
                  <c:v>198508.785</c:v>
                </c:pt>
                <c:pt idx="7">
                  <c:v>216666.50699999995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CF-4939-BCA0-3D150903DF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21209160"/>
        <c:axId val="521211128"/>
      </c:barChart>
      <c:catAx>
        <c:axId val="521209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211128"/>
        <c:crosses val="autoZero"/>
        <c:auto val="1"/>
        <c:lblAlgn val="ctr"/>
        <c:lblOffset val="100"/>
        <c:noMultiLvlLbl val="0"/>
      </c:catAx>
      <c:valAx>
        <c:axId val="521211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209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Mexico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874933912877278"/>
          <c:w val="0.93888888888888888"/>
          <c:h val="0.66215172767636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Hoja1!$N$3</c:f>
              <c:strCache>
                <c:ptCount val="1"/>
                <c:pt idx="0">
                  <c:v>% pop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Hoja1!$O$2:$R$2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Urban</c:v>
                </c:pt>
                <c:pt idx="3">
                  <c:v>Metro</c:v>
                </c:pt>
              </c:strCache>
            </c:strRef>
          </c:cat>
          <c:val>
            <c:numRef>
              <c:f>Hoja1!$O$3:$R$3</c:f>
              <c:numCache>
                <c:formatCode>General</c:formatCode>
                <c:ptCount val="4"/>
                <c:pt idx="0">
                  <c:v>14</c:v>
                </c:pt>
                <c:pt idx="1">
                  <c:v>29</c:v>
                </c:pt>
                <c:pt idx="2">
                  <c:v>19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73-4E0E-ABA7-9D9D06EB0BC1}"/>
            </c:ext>
          </c:extLst>
        </c:ser>
        <c:ser>
          <c:idx val="1"/>
          <c:order val="1"/>
          <c:tx>
            <c:strRef>
              <c:f>Hoja1!$N$4</c:f>
              <c:strCache>
                <c:ptCount val="1"/>
                <c:pt idx="0">
                  <c:v>% poverty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Hoja1!$O$2:$R$2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Urban</c:v>
                </c:pt>
                <c:pt idx="3">
                  <c:v>Metro</c:v>
                </c:pt>
              </c:strCache>
            </c:strRef>
          </c:cat>
          <c:val>
            <c:numRef>
              <c:f>Hoja1!$O$4:$R$4</c:f>
              <c:numCache>
                <c:formatCode>General</c:formatCode>
                <c:ptCount val="4"/>
                <c:pt idx="0">
                  <c:v>26</c:v>
                </c:pt>
                <c:pt idx="1">
                  <c:v>36</c:v>
                </c:pt>
                <c:pt idx="2">
                  <c:v>15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73-4E0E-ABA7-9D9D06EB0BC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3982920"/>
        <c:axId val="513986856"/>
      </c:barChart>
      <c:catAx>
        <c:axId val="513982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986856"/>
        <c:crosses val="autoZero"/>
        <c:auto val="1"/>
        <c:lblAlgn val="ctr"/>
        <c:lblOffset val="100"/>
        <c:noMultiLvlLbl val="0"/>
      </c:catAx>
      <c:valAx>
        <c:axId val="513986856"/>
        <c:scaling>
          <c:orientation val="minMax"/>
          <c:max val="5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3982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Colombia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8289370078740155"/>
          <c:w val="0.93888888888888888"/>
          <c:h val="0.666751603966170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Hoja1!$I$26</c:f>
              <c:strCache>
                <c:ptCount val="1"/>
                <c:pt idx="0">
                  <c:v>% pop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Hoja1!$J$25:$M$25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Urban</c:v>
                </c:pt>
                <c:pt idx="3">
                  <c:v>Metro</c:v>
                </c:pt>
              </c:strCache>
            </c:strRef>
          </c:cat>
          <c:val>
            <c:numRef>
              <c:f>Hoja1!$J$26:$M$26</c:f>
              <c:numCache>
                <c:formatCode>General</c:formatCode>
                <c:ptCount val="4"/>
                <c:pt idx="0">
                  <c:v>21</c:v>
                </c:pt>
                <c:pt idx="1">
                  <c:v>33</c:v>
                </c:pt>
                <c:pt idx="2">
                  <c:v>6</c:v>
                </c:pt>
                <c:pt idx="3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CD-4AAF-903A-F7F1BF6E64B4}"/>
            </c:ext>
          </c:extLst>
        </c:ser>
        <c:ser>
          <c:idx val="1"/>
          <c:order val="1"/>
          <c:tx>
            <c:strRef>
              <c:f>Hoja1!$I$27</c:f>
              <c:strCache>
                <c:ptCount val="1"/>
                <c:pt idx="0">
                  <c:v>% poverty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Hoja1!$J$25:$M$25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Urban</c:v>
                </c:pt>
                <c:pt idx="3">
                  <c:v>Metro</c:v>
                </c:pt>
              </c:strCache>
            </c:strRef>
          </c:cat>
          <c:val>
            <c:numRef>
              <c:f>Hoja1!$J$27:$M$27</c:f>
              <c:numCache>
                <c:formatCode>General</c:formatCode>
                <c:ptCount val="4"/>
                <c:pt idx="0">
                  <c:v>37</c:v>
                </c:pt>
                <c:pt idx="1">
                  <c:v>40</c:v>
                </c:pt>
                <c:pt idx="2">
                  <c:v>3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CD-4AAF-903A-F7F1BF6E64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162584"/>
        <c:axId val="514164224"/>
      </c:barChart>
      <c:catAx>
        <c:axId val="51416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164224"/>
        <c:crosses val="autoZero"/>
        <c:auto val="1"/>
        <c:lblAlgn val="ctr"/>
        <c:lblOffset val="100"/>
        <c:noMultiLvlLbl val="0"/>
      </c:catAx>
      <c:valAx>
        <c:axId val="5141642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4162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Chile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550962379702535E-2"/>
          <c:y val="0.17774351035802582"/>
          <c:w val="0.87589348206474194"/>
          <c:h val="0.604196672824162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Hoja1!$J$40</c:f>
              <c:strCache>
                <c:ptCount val="1"/>
                <c:pt idx="0">
                  <c:v>% pop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Hoja1!$I$41:$I$44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</c:v>
                </c:pt>
                <c:pt idx="3">
                  <c:v>Metro</c:v>
                </c:pt>
              </c:strCache>
            </c:strRef>
          </c:cat>
          <c:val>
            <c:numRef>
              <c:f>Hoja1!$J$41:$J$44</c:f>
              <c:numCache>
                <c:formatCode>0</c:formatCode>
                <c:ptCount val="4"/>
                <c:pt idx="0">
                  <c:v>8.0927050000000005</c:v>
                </c:pt>
                <c:pt idx="1">
                  <c:v>39.388199999999998</c:v>
                </c:pt>
                <c:pt idx="2">
                  <c:v>13.195220000000001</c:v>
                </c:pt>
                <c:pt idx="3">
                  <c:v>39.323880000000003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8-4CB8-B275-9F6F74B6BA7E}"/>
            </c:ext>
          </c:extLst>
        </c:ser>
        <c:ser>
          <c:idx val="1"/>
          <c:order val="1"/>
          <c:tx>
            <c:strRef>
              <c:f>Hoja1!$K$40</c:f>
              <c:strCache>
                <c:ptCount val="1"/>
                <c:pt idx="0">
                  <c:v>% poverty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Hoja1!$I$41:$I$44</c:f>
              <c:strCache>
                <c:ptCount val="4"/>
                <c:pt idx="0">
                  <c:v>Rural</c:v>
                </c:pt>
                <c:pt idx="1">
                  <c:v>R-U</c:v>
                </c:pt>
                <c:pt idx="2">
                  <c:v>Urb</c:v>
                </c:pt>
                <c:pt idx="3">
                  <c:v>Metro</c:v>
                </c:pt>
              </c:strCache>
            </c:strRef>
          </c:cat>
          <c:val>
            <c:numRef>
              <c:f>Hoja1!$K$41:$K$44</c:f>
              <c:numCache>
                <c:formatCode>0</c:formatCode>
                <c:ptCount val="4"/>
                <c:pt idx="0">
                  <c:v>12.25245</c:v>
                </c:pt>
                <c:pt idx="1">
                  <c:v>47.333080000000002</c:v>
                </c:pt>
                <c:pt idx="2">
                  <c:v>14.95872</c:v>
                </c:pt>
                <c:pt idx="3">
                  <c:v>25.455749999999998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F8-4CB8-B275-9F6F74B6BA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1156288"/>
        <c:axId val="511152680"/>
      </c:barChart>
      <c:catAx>
        <c:axId val="51115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152680"/>
        <c:crosses val="autoZero"/>
        <c:auto val="1"/>
        <c:lblAlgn val="ctr"/>
        <c:lblOffset val="100"/>
        <c:noMultiLvlLbl val="0"/>
      </c:catAx>
      <c:valAx>
        <c:axId val="511152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15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347647762692962"/>
          <c:y val="0.901648626399567"/>
          <c:w val="0.64790032621353066"/>
          <c:h val="9.67747619788570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0.21808654126567512"/>
          <c:w val="0.93888888888888888"/>
          <c:h val="0.699158282298046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Rurales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Hoja1!$B$2:$G$2</c:f>
              <c:numCache>
                <c:formatCode>General</c:formatCode>
                <c:ptCount val="6"/>
                <c:pt idx="0">
                  <c:v>-0.12</c:v>
                </c:pt>
                <c:pt idx="1">
                  <c:v>0.1</c:v>
                </c:pt>
                <c:pt idx="2">
                  <c:v>-0.16</c:v>
                </c:pt>
                <c:pt idx="3">
                  <c:v>-0.19</c:v>
                </c:pt>
                <c:pt idx="4">
                  <c:v>-0.12</c:v>
                </c:pt>
                <c:pt idx="5">
                  <c:v>-0.06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94-44A2-9525-1152D827876A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RU1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Hoja1!$B$3:$G$3</c:f>
              <c:numCache>
                <c:formatCode>General</c:formatCode>
                <c:ptCount val="6"/>
                <c:pt idx="0">
                  <c:v>0.28000000000000003</c:v>
                </c:pt>
                <c:pt idx="1">
                  <c:v>-0.34</c:v>
                </c:pt>
                <c:pt idx="2">
                  <c:v>0.43</c:v>
                </c:pt>
                <c:pt idx="3">
                  <c:v>0.69</c:v>
                </c:pt>
                <c:pt idx="4">
                  <c:v>0.21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94-44A2-9525-1152D827876A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RU2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Hoja1!$B$4:$G$4</c:f>
              <c:numCache>
                <c:formatCode>General</c:formatCode>
                <c:ptCount val="6"/>
                <c:pt idx="0">
                  <c:v>0.66</c:v>
                </c:pt>
                <c:pt idx="1">
                  <c:v>-0.54</c:v>
                </c:pt>
                <c:pt idx="2">
                  <c:v>0.69</c:v>
                </c:pt>
                <c:pt idx="3">
                  <c:v>1.07</c:v>
                </c:pt>
                <c:pt idx="4">
                  <c:v>0.56000000000000005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94-44A2-9525-1152D827876A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RU3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Hoja1!$B$5:$G$5</c:f>
              <c:numCache>
                <c:formatCode>General</c:formatCode>
                <c:ptCount val="6"/>
                <c:pt idx="0">
                  <c:v>0.95</c:v>
                </c:pt>
                <c:pt idx="1">
                  <c:v>-0.77</c:v>
                </c:pt>
                <c:pt idx="2">
                  <c:v>1.08</c:v>
                </c:pt>
                <c:pt idx="3">
                  <c:v>1.26</c:v>
                </c:pt>
                <c:pt idx="4">
                  <c:v>1.19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94-44A2-9525-1152D827876A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Urbanos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Hoja1!$B$6:$G$6</c:f>
              <c:numCache>
                <c:formatCode>General</c:formatCode>
                <c:ptCount val="6"/>
                <c:pt idx="0">
                  <c:v>1.1499999999999999</c:v>
                </c:pt>
                <c:pt idx="1">
                  <c:v>-0.83</c:v>
                </c:pt>
                <c:pt idx="2">
                  <c:v>1.68</c:v>
                </c:pt>
                <c:pt idx="3">
                  <c:v>1.52</c:v>
                </c:pt>
                <c:pt idx="4">
                  <c:v>1.78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94-44A2-9525-1152D827876A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Metro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Hoja1!$B$1:$G$1</c:f>
              <c:strCache>
                <c:ptCount val="6"/>
                <c:pt idx="0">
                  <c:v>Estructura Productiva</c:v>
                </c:pt>
                <c:pt idx="1">
                  <c:v>Agro</c:v>
                </c:pt>
                <c:pt idx="2">
                  <c:v>Capital Humano</c:v>
                </c:pt>
                <c:pt idx="3">
                  <c:v>Bienes y servicios</c:v>
                </c:pt>
                <c:pt idx="4">
                  <c:v>Geografía</c:v>
                </c:pt>
                <c:pt idx="5">
                  <c:v>Inst. políticas</c:v>
                </c:pt>
              </c:strCache>
            </c:strRef>
          </c:cat>
          <c:val>
            <c:numRef>
              <c:f>Hoja1!$B$7:$G$7</c:f>
              <c:numCache>
                <c:formatCode>General</c:formatCode>
                <c:ptCount val="6"/>
                <c:pt idx="0">
                  <c:v>1.62</c:v>
                </c:pt>
                <c:pt idx="1">
                  <c:v>-1.0900000000000001</c:v>
                </c:pt>
                <c:pt idx="2">
                  <c:v>3.74</c:v>
                </c:pt>
                <c:pt idx="3">
                  <c:v>1.8</c:v>
                </c:pt>
                <c:pt idx="4">
                  <c:v>2.39</c:v>
                </c:pt>
                <c:pt idx="5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294-44A2-9525-1152D82787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93814184"/>
        <c:axId val="393821400"/>
      </c:barChart>
      <c:catAx>
        <c:axId val="393814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21400"/>
        <c:crosses val="autoZero"/>
        <c:auto val="1"/>
        <c:lblAlgn val="ctr"/>
        <c:lblOffset val="700"/>
        <c:noMultiLvlLbl val="0"/>
      </c:catAx>
      <c:valAx>
        <c:axId val="393821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3814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977537182852144"/>
          <c:y val="0.92187445319335082"/>
          <c:w val="0.62044903762029746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Hoja3!$A$26</c:f>
              <c:strCache>
                <c:ptCount val="1"/>
                <c:pt idx="0">
                  <c:v>Crecimiento inclusivo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Hoja3!$B$25:$D$25</c:f>
              <c:strCache>
                <c:ptCount val="3"/>
                <c:pt idx="0">
                  <c:v>Chile</c:v>
                </c:pt>
                <c:pt idx="1">
                  <c:v>Colombia</c:v>
                </c:pt>
                <c:pt idx="2">
                  <c:v>México</c:v>
                </c:pt>
              </c:strCache>
            </c:strRef>
          </c:cat>
          <c:val>
            <c:numRef>
              <c:f>Hoja3!$B$26:$D$26</c:f>
              <c:numCache>
                <c:formatCode>General</c:formatCode>
                <c:ptCount val="3"/>
                <c:pt idx="0" formatCode="0">
                  <c:v>43.48</c:v>
                </c:pt>
                <c:pt idx="1">
                  <c:v>19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85-481F-B231-8E1AB905A2BC}"/>
            </c:ext>
          </c:extLst>
        </c:ser>
        <c:ser>
          <c:idx val="1"/>
          <c:order val="1"/>
          <c:tx>
            <c:strRef>
              <c:f>Hoja3!$A$27</c:f>
              <c:strCache>
                <c:ptCount val="1"/>
                <c:pt idx="0">
                  <c:v>Inclusión sin crecimiento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Hoja3!$B$25:$D$25</c:f>
              <c:strCache>
                <c:ptCount val="3"/>
                <c:pt idx="0">
                  <c:v>Chile</c:v>
                </c:pt>
                <c:pt idx="1">
                  <c:v>Colombia</c:v>
                </c:pt>
                <c:pt idx="2">
                  <c:v>México</c:v>
                </c:pt>
              </c:strCache>
            </c:strRef>
          </c:cat>
          <c:val>
            <c:numRef>
              <c:f>Hoja3!$B$27:$D$27</c:f>
              <c:numCache>
                <c:formatCode>General</c:formatCode>
                <c:ptCount val="3"/>
                <c:pt idx="0" formatCode="0">
                  <c:v>23.91</c:v>
                </c:pt>
                <c:pt idx="1">
                  <c:v>64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85-481F-B231-8E1AB905A2BC}"/>
            </c:ext>
          </c:extLst>
        </c:ser>
        <c:ser>
          <c:idx val="2"/>
          <c:order val="2"/>
          <c:tx>
            <c:strRef>
              <c:f>Hoja3!$A$28</c:f>
              <c:strCache>
                <c:ptCount val="1"/>
                <c:pt idx="0">
                  <c:v>Ni crecimiento ni inclusión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Hoja3!$B$25:$D$25</c:f>
              <c:strCache>
                <c:ptCount val="3"/>
                <c:pt idx="0">
                  <c:v>Chile</c:v>
                </c:pt>
                <c:pt idx="1">
                  <c:v>Colombia</c:v>
                </c:pt>
                <c:pt idx="2">
                  <c:v>México</c:v>
                </c:pt>
              </c:strCache>
            </c:strRef>
          </c:cat>
          <c:val>
            <c:numRef>
              <c:f>Hoja3!$B$28:$D$28</c:f>
              <c:numCache>
                <c:formatCode>General</c:formatCode>
                <c:ptCount val="3"/>
                <c:pt idx="0" formatCode="0">
                  <c:v>13.04</c:v>
                </c:pt>
                <c:pt idx="1">
                  <c:v>11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85-481F-B231-8E1AB905A2BC}"/>
            </c:ext>
          </c:extLst>
        </c:ser>
        <c:ser>
          <c:idx val="3"/>
          <c:order val="3"/>
          <c:tx>
            <c:strRef>
              <c:f>Hoja3!$A$29</c:f>
              <c:strCache>
                <c:ptCount val="1"/>
                <c:pt idx="0">
                  <c:v>Crecimiento no inclusivo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Hoja3!$B$25:$D$25</c:f>
              <c:strCache>
                <c:ptCount val="3"/>
                <c:pt idx="0">
                  <c:v>Chile</c:v>
                </c:pt>
                <c:pt idx="1">
                  <c:v>Colombia</c:v>
                </c:pt>
                <c:pt idx="2">
                  <c:v>México</c:v>
                </c:pt>
              </c:strCache>
            </c:strRef>
          </c:cat>
          <c:val>
            <c:numRef>
              <c:f>Hoja3!$B$29:$D$29</c:f>
              <c:numCache>
                <c:formatCode>General</c:formatCode>
                <c:ptCount val="3"/>
                <c:pt idx="0" formatCode="0">
                  <c:v>19.57</c:v>
                </c:pt>
                <c:pt idx="1">
                  <c:v>7</c:v>
                </c:pt>
                <c:pt idx="2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C85-481F-B231-8E1AB905A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5707760"/>
        <c:axId val="505708416"/>
      </c:barChart>
      <c:catAx>
        <c:axId val="50570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708416"/>
        <c:crosses val="autoZero"/>
        <c:auto val="1"/>
        <c:lblAlgn val="ctr"/>
        <c:lblOffset val="100"/>
        <c:noMultiLvlLbl val="0"/>
      </c:catAx>
      <c:valAx>
        <c:axId val="50570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70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/>
              <a:t>Descomposición de Shapley: aspiraciones educativas de los padres para los hijos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91397767994063"/>
          <c:y val="0.18147030954139096"/>
          <c:w val="0.80686574581230064"/>
          <c:h val="0.636662660855827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Hoja5!$A$2</c:f>
              <c:strCache>
                <c:ptCount val="1"/>
                <c:pt idx="0">
                  <c:v>Individual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Hoja5!$B$2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C-4D11-AA8C-18C85D1BBCF6}"/>
            </c:ext>
          </c:extLst>
        </c:ser>
        <c:ser>
          <c:idx val="1"/>
          <c:order val="1"/>
          <c:tx>
            <c:strRef>
              <c:f>Hoja5!$A$3</c:f>
              <c:strCache>
                <c:ptCount val="1"/>
                <c:pt idx="0">
                  <c:v>Hogar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Hoja5!$B$3</c:f>
              <c:numCache>
                <c:formatCode>General</c:formatCode>
                <c:ptCount val="1"/>
                <c:pt idx="0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8C-4D11-AA8C-18C85D1BBCF6}"/>
            </c:ext>
          </c:extLst>
        </c:ser>
        <c:ser>
          <c:idx val="2"/>
          <c:order val="2"/>
          <c:tx>
            <c:strRef>
              <c:f>Hoja5!$A$4</c:f>
              <c:strCache>
                <c:ptCount val="1"/>
                <c:pt idx="0">
                  <c:v>Riqueza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Hoja5!$B$4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8C-4D11-AA8C-18C85D1BBCF6}"/>
            </c:ext>
          </c:extLst>
        </c:ser>
        <c:ser>
          <c:idx val="3"/>
          <c:order val="3"/>
          <c:tx>
            <c:strRef>
              <c:f>Hoja5!$A$5</c:f>
              <c:strCache>
                <c:ptCount val="1"/>
                <c:pt idx="0">
                  <c:v>Territorio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Hoja5!$B$5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8C-4D11-AA8C-18C85D1BBC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17778296"/>
        <c:axId val="417783216"/>
      </c:barChart>
      <c:catAx>
        <c:axId val="417778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7783216"/>
        <c:crosses val="autoZero"/>
        <c:auto val="1"/>
        <c:lblAlgn val="ctr"/>
        <c:lblOffset val="100"/>
        <c:noMultiLvlLbl val="0"/>
      </c:catAx>
      <c:valAx>
        <c:axId val="41778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77829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4623963145534072E-4"/>
          <c:y val="0.8140467215897117"/>
          <c:w val="0.99890718988328453"/>
          <c:h val="0.161435785565245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5C205-2373-5140-90C2-1D0CB0B1810A}" type="datetimeFigureOut">
              <a:rPr lang="en-US" smtClean="0"/>
              <a:pPr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8F2F4-7C57-AB49-BDA8-56895498B62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6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68C67-8FF5-0D40-A816-4B406545166C}" type="datetimeFigureOut">
              <a:rPr lang="es-ES_tradnl" smtClean="0"/>
              <a:t>22/04/2019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F26C7-3833-9247-B50C-CFE3FF4BADC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493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F26C7-3833-9247-B50C-CFE3FF4BADC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0067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ctrTitle" hasCustomPrompt="1"/>
          </p:nvPr>
        </p:nvSpPr>
        <p:spPr>
          <a:xfrm>
            <a:off x="2695381" y="1122363"/>
            <a:ext cx="6070730" cy="2387600"/>
          </a:xfrm>
          <a:prstGeom prst="rect">
            <a:avLst/>
          </a:prstGeom>
        </p:spPr>
        <p:txBody>
          <a:bodyPr anchor="t"/>
          <a:lstStyle>
            <a:lvl1pPr algn="r">
              <a:defRPr sz="40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TÍTULO: ARIAL 40 / VERDE / MAYÚSCULA / JUST. DERECHA</a:t>
            </a:r>
            <a:endParaRPr lang="es-ES_tradnl" dirty="0"/>
          </a:p>
        </p:txBody>
      </p:sp>
      <p:sp>
        <p:nvSpPr>
          <p:cNvPr id="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95381" y="3602038"/>
            <a:ext cx="6070730" cy="764689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8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Autor: Arial 18 / Verde / Tipo Título / </a:t>
            </a:r>
            <a:r>
              <a:rPr lang="es-ES" dirty="0" err="1"/>
              <a:t>Just</a:t>
            </a:r>
            <a:r>
              <a:rPr lang="es-ES" dirty="0"/>
              <a:t>. Derecha</a:t>
            </a:r>
            <a:endParaRPr lang="es-ES_tradnl" dirty="0"/>
          </a:p>
        </p:txBody>
      </p:sp>
      <p:sp>
        <p:nvSpPr>
          <p:cNvPr id="8" name="Marcador de contenido 3"/>
          <p:cNvSpPr>
            <a:spLocks noGrp="1"/>
          </p:cNvSpPr>
          <p:nvPr>
            <p:ph sz="half" idx="11" hasCustomPrompt="1"/>
          </p:nvPr>
        </p:nvSpPr>
        <p:spPr>
          <a:xfrm>
            <a:off x="2695382" y="4500467"/>
            <a:ext cx="6070730" cy="650033"/>
          </a:xfrm>
          <a:prstGeom prst="rect">
            <a:avLst/>
          </a:prstGeom>
        </p:spPr>
        <p:txBody>
          <a:bodyPr/>
          <a:lstStyle>
            <a:lvl1pPr marL="17463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B12E"/>
              </a:buClr>
              <a:buSzTx/>
              <a:buFont typeface="LucidaGrande" charset="0"/>
              <a:buNone/>
              <a:tabLst/>
              <a:defRPr sz="1400" b="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LucidaGrande" charset="0"/>
              <a:buChar char="▶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Fecha: Arial 14  / Verde / </a:t>
            </a:r>
            <a:r>
              <a:rPr lang="es-ES" dirty="0" err="1"/>
              <a:t>Just</a:t>
            </a:r>
            <a:r>
              <a:rPr lang="es-ES" dirty="0"/>
              <a:t>. Derecha 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141818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686050" y="1122363"/>
            <a:ext cx="5314950" cy="23876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50000"/>
              </a:lnSpc>
              <a:defRPr sz="28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Mensaje destacado o cita: </a:t>
            </a:r>
            <a:br>
              <a:rPr lang="es-ES" dirty="0"/>
            </a:br>
            <a:r>
              <a:rPr lang="es-ES" dirty="0"/>
              <a:t>Arial 28 / Verde / </a:t>
            </a:r>
            <a:r>
              <a:rPr lang="es-ES" dirty="0" err="1"/>
              <a:t>Just</a:t>
            </a:r>
            <a:r>
              <a:rPr lang="es-ES" dirty="0"/>
              <a:t>. Izquierda / Tipo oración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66172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stigadores asoci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2"/>
          <p:cNvSpPr>
            <a:spLocks noGrp="1"/>
          </p:cNvSpPr>
          <p:nvPr>
            <p:ph idx="11" hasCustomPrompt="1"/>
          </p:nvPr>
        </p:nvSpPr>
        <p:spPr>
          <a:xfrm>
            <a:off x="1729663" y="1564367"/>
            <a:ext cx="3271545" cy="43513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None/>
              <a:tabLst/>
              <a:defRPr/>
            </a:pPr>
            <a:r>
              <a:rPr lang="es-ES" dirty="0"/>
              <a:t>Pequeña descripción de credenciales del investigador o presentador = Arial 18 / Gris oscuro / Justificación Izquierda / Tipo oración</a:t>
            </a:r>
          </a:p>
          <a:p>
            <a:pPr lvl="0"/>
            <a:endParaRPr lang="es-ES" dirty="0"/>
          </a:p>
          <a:p>
            <a:pPr marL="496888" marR="0" lvl="0" indent="-4968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Char char="•"/>
              <a:tabLst/>
              <a:defRPr/>
            </a:pP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2" hasCustomPrompt="1"/>
          </p:nvPr>
        </p:nvSpPr>
        <p:spPr>
          <a:xfrm>
            <a:off x="5371712" y="1564367"/>
            <a:ext cx="3271545" cy="4351338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None/>
              <a:tabLst/>
              <a:defRPr/>
            </a:pPr>
            <a:r>
              <a:rPr lang="es-ES" dirty="0"/>
              <a:t>Pequeña descripción de credenciales del investigador o presentador = Arial 18 / Gris oscuro / Justificación Izquierda / Tipo oración</a:t>
            </a:r>
          </a:p>
          <a:p>
            <a:pPr lvl="0"/>
            <a:endParaRPr lang="es-ES" dirty="0"/>
          </a:p>
          <a:p>
            <a:pPr marL="496888" marR="0" lvl="0" indent="-4968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Pct val="135000"/>
              <a:buFont typeface="Arial" charset="0"/>
              <a:buChar char="•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789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: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81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: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753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: logos terc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 redondeado"/>
          <p:cNvSpPr/>
          <p:nvPr userDrawn="1"/>
        </p:nvSpPr>
        <p:spPr>
          <a:xfrm>
            <a:off x="5677461" y="5417879"/>
            <a:ext cx="1340971" cy="644098"/>
          </a:xfrm>
          <a:prstGeom prst="roundRect">
            <a:avLst/>
          </a:prstGeom>
          <a:noFill/>
          <a:ln>
            <a:solidFill>
              <a:srgbClr val="005E3C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  <p:sp>
        <p:nvSpPr>
          <p:cNvPr id="7" name="5 Rectángulo redondeado"/>
          <p:cNvSpPr/>
          <p:nvPr userDrawn="1"/>
        </p:nvSpPr>
        <p:spPr>
          <a:xfrm>
            <a:off x="3838354" y="5417879"/>
            <a:ext cx="1340971" cy="644098"/>
          </a:xfrm>
          <a:prstGeom prst="roundRect">
            <a:avLst/>
          </a:prstGeom>
          <a:noFill/>
          <a:ln>
            <a:solidFill>
              <a:srgbClr val="005E3C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</p:spTree>
    <p:extLst>
      <p:ext uri="{BB962C8B-B14F-4D97-AF65-F5344CB8AC3E}">
        <p14:creationId xmlns:p14="http://schemas.microsoft.com/office/powerpoint/2010/main" val="4510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logo terc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695381" y="1122363"/>
            <a:ext cx="6070730" cy="2387600"/>
          </a:xfrm>
          <a:prstGeom prst="rect">
            <a:avLst/>
          </a:prstGeom>
        </p:spPr>
        <p:txBody>
          <a:bodyPr anchor="t"/>
          <a:lstStyle>
            <a:lvl1pPr algn="r">
              <a:defRPr sz="40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TÍTULO: ARIAL 40 / VERDE / MAYÚSCULA / JUST. DERECHA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95381" y="3602038"/>
            <a:ext cx="6070730" cy="764689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8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Autor: Arial 18 / Verde / Tipo Título / </a:t>
            </a:r>
            <a:r>
              <a:rPr lang="es-ES" dirty="0" err="1"/>
              <a:t>Just</a:t>
            </a:r>
            <a:r>
              <a:rPr lang="es-ES" dirty="0"/>
              <a:t>. Derecha</a:t>
            </a:r>
            <a:endParaRPr lang="es-ES_tradnl" dirty="0"/>
          </a:p>
        </p:txBody>
      </p:sp>
      <p:sp>
        <p:nvSpPr>
          <p:cNvPr id="5" name="5 Rectángulo redondeado"/>
          <p:cNvSpPr/>
          <p:nvPr userDrawn="1"/>
        </p:nvSpPr>
        <p:spPr>
          <a:xfrm>
            <a:off x="4932999" y="5522786"/>
            <a:ext cx="1670756" cy="756356"/>
          </a:xfrm>
          <a:prstGeom prst="roundRect">
            <a:avLst/>
          </a:prstGeom>
          <a:noFill/>
          <a:ln>
            <a:solidFill>
              <a:srgbClr val="005E3C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  <p:sp>
        <p:nvSpPr>
          <p:cNvPr id="6" name="5 Rectángulo redondeado"/>
          <p:cNvSpPr/>
          <p:nvPr userDrawn="1"/>
        </p:nvSpPr>
        <p:spPr>
          <a:xfrm>
            <a:off x="2689862" y="5522786"/>
            <a:ext cx="1670756" cy="756356"/>
          </a:xfrm>
          <a:prstGeom prst="roundRect">
            <a:avLst/>
          </a:prstGeom>
          <a:noFill/>
          <a:ln>
            <a:solidFill>
              <a:srgbClr val="005E3C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  <p:sp>
        <p:nvSpPr>
          <p:cNvPr id="13" name="Marcador de contenido 3"/>
          <p:cNvSpPr>
            <a:spLocks noGrp="1"/>
          </p:cNvSpPr>
          <p:nvPr>
            <p:ph sz="half" idx="11" hasCustomPrompt="1"/>
          </p:nvPr>
        </p:nvSpPr>
        <p:spPr>
          <a:xfrm>
            <a:off x="2695382" y="4500467"/>
            <a:ext cx="6070730" cy="650033"/>
          </a:xfrm>
          <a:prstGeom prst="rect">
            <a:avLst/>
          </a:prstGeom>
        </p:spPr>
        <p:txBody>
          <a:bodyPr/>
          <a:lstStyle>
            <a:lvl1pPr marL="17463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B12E"/>
              </a:buClr>
              <a:buSzTx/>
              <a:buFont typeface="LucidaGrande" charset="0"/>
              <a:buNone/>
              <a:tabLst/>
              <a:defRPr sz="1400" b="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LucidaGrande" charset="0"/>
              <a:buChar char="▶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Fecha: Arial 14  /  Verde / </a:t>
            </a:r>
            <a:r>
              <a:rPr lang="es-ES" dirty="0" err="1"/>
              <a:t>Just</a:t>
            </a:r>
            <a:r>
              <a:rPr lang="es-ES" dirty="0"/>
              <a:t>. Derecha 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129474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: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295331" y="2293417"/>
            <a:ext cx="6356299" cy="18288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aseline="0">
                <a:solidFill>
                  <a:srgbClr val="005E3C"/>
                </a:solidFill>
              </a:defRPr>
            </a:lvl1pPr>
          </a:lstStyle>
          <a:p>
            <a:pPr>
              <a:spcBef>
                <a:spcPct val="20000"/>
              </a:spcBef>
            </a:pPr>
            <a:r>
              <a:rPr lang="es-ES_tradnl" dirty="0"/>
              <a:t>PORTADILLA: ARIAL 32 / VERDE / MAY</a:t>
            </a:r>
            <a:r>
              <a:rPr lang="es-ES" dirty="0"/>
              <a:t>ÚSCULA / JUST. IZQUIERDA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952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 Contenidos: Text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TÍTULO DIAPO: ARIAL 28 / VERDE / MAYÚSCULA / JUST. IZQUIERDA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54563" y="1825625"/>
            <a:ext cx="8416213" cy="4351338"/>
          </a:xfrm>
          <a:prstGeom prst="rect">
            <a:avLst/>
          </a:prstGeom>
        </p:spPr>
        <p:txBody>
          <a:bodyPr/>
          <a:lstStyle>
            <a:lvl1pPr marL="496888" indent="-496888"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s-ES" dirty="0"/>
              <a:t>Texto 2do Nivel: Arial 18 / Gris Oscuro / Justificación Izquierda / Tipo oración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/>
            </a:pPr>
            <a:endParaRPr lang="es-ES" dirty="0"/>
          </a:p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/>
            </a:pPr>
            <a:r>
              <a:rPr lang="es-ES" dirty="0"/>
              <a:t>Texto 2do Nivel: Arial 18 / Gris Oscuro / Justificación Izquierda / Tipo oración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207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Contenidos: 2 Cajas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TÍTULO DIAPO: ARIAL 28 / VERDE / MAYÚSCULA / JUST. IZQUIERDA</a:t>
            </a:r>
            <a:endParaRPr lang="es-ES_tradn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0" hasCustomPrompt="1"/>
          </p:nvPr>
        </p:nvSpPr>
        <p:spPr>
          <a:xfrm>
            <a:off x="354563" y="1825625"/>
            <a:ext cx="3974841" cy="4351338"/>
          </a:xfrm>
          <a:prstGeom prst="rect">
            <a:avLst/>
          </a:prstGeom>
        </p:spPr>
        <p:txBody>
          <a:bodyPr/>
          <a:lstStyle>
            <a:lvl1pPr marL="496888" indent="-496888"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1" hasCustomPrompt="1"/>
          </p:nvPr>
        </p:nvSpPr>
        <p:spPr>
          <a:xfrm>
            <a:off x="4648200" y="1825624"/>
            <a:ext cx="3974841" cy="4351338"/>
          </a:xfrm>
          <a:prstGeom prst="rect">
            <a:avLst/>
          </a:prstGeom>
        </p:spPr>
        <p:txBody>
          <a:bodyPr/>
          <a:lstStyle>
            <a:lvl1pPr marL="496888" indent="-496888"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1er Nivel: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  <a:p>
            <a:pPr lvl="2"/>
            <a:r>
              <a:rPr lang="es-ES" dirty="0"/>
              <a:t>Texto 2do Nivel: Arial 18 / Gris Oscuro / Justificación Izquierda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57125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Contenidos: Cuad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</a:t>
            </a:r>
            <a:r>
              <a:rPr lang="es-ES" dirty="0"/>
              <a:t>ÍTULO DIAPO: ARIAL 28 / VERDE / MAYÚSCULA / JUST. IZQUIERDA</a:t>
            </a:r>
            <a:endParaRPr lang="es-ES_tradnl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411754" y="2668555"/>
            <a:ext cx="3359022" cy="3732246"/>
          </a:xfrm>
          <a:prstGeom prst="rect">
            <a:avLst/>
          </a:prstGeom>
        </p:spPr>
        <p:txBody>
          <a:bodyPr/>
          <a:lstStyle>
            <a:lvl1pPr marL="312738" marR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Tx/>
              <a:buFont typeface="Arial" charset="0"/>
              <a:buChar char="•"/>
              <a:tabLst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LucidaGrande" charset="0"/>
              <a:buChar char="▶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Comentario Imagen: Arial 18 / Gris Oscuro / </a:t>
            </a:r>
            <a:r>
              <a:rPr lang="es-ES" dirty="0" err="1"/>
              <a:t>Just</a:t>
            </a:r>
            <a:r>
              <a:rPr lang="es-ES" dirty="0"/>
              <a:t>. Izq. / Tipo oración</a:t>
            </a:r>
          </a:p>
          <a:p>
            <a:pPr marL="312738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Tx/>
              <a:buFont typeface="Arial" charset="0"/>
              <a:buChar char="•"/>
              <a:tabLst/>
              <a:defRPr/>
            </a:pPr>
            <a:r>
              <a:rPr lang="es-ES" dirty="0"/>
              <a:t>Comentario Imagen: Arial 18 / Gris Oscuro / </a:t>
            </a:r>
            <a:r>
              <a:rPr lang="es-ES" dirty="0" err="1"/>
              <a:t>Just</a:t>
            </a:r>
            <a:r>
              <a:rPr lang="es-ES" dirty="0"/>
              <a:t>. Izq. / Tipo oración</a:t>
            </a:r>
          </a:p>
          <a:p>
            <a:pPr lvl="0"/>
            <a:endParaRPr lang="es-ES" dirty="0"/>
          </a:p>
        </p:txBody>
      </p:sp>
      <p:sp>
        <p:nvSpPr>
          <p:cNvPr id="7" name="Marcador de contenido 2"/>
          <p:cNvSpPr>
            <a:spLocks noGrp="1"/>
          </p:cNvSpPr>
          <p:nvPr>
            <p:ph idx="10" hasCustomPrompt="1"/>
          </p:nvPr>
        </p:nvSpPr>
        <p:spPr>
          <a:xfrm>
            <a:off x="379478" y="2668555"/>
            <a:ext cx="4808342" cy="373224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>
                <a:latin typeface="Arial" charset="0"/>
                <a:ea typeface="Arial" charset="0"/>
                <a:cs typeface="Arial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Espacio para insertar cuadro, gr</a:t>
            </a:r>
            <a:r>
              <a:rPr lang="es-ES" dirty="0" err="1"/>
              <a:t>áfico</a:t>
            </a:r>
            <a:r>
              <a:rPr lang="es-ES" dirty="0"/>
              <a:t>, tabla u otro</a:t>
            </a:r>
            <a:r>
              <a:rPr lang="es-ES_tradnl" dirty="0"/>
              <a:t> objeto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/>
              <a:t>Paleta de colores sugerida para tabla: verde claro / gris / naranjo (similar a huincha inferior en esta misma </a:t>
            </a:r>
            <a:r>
              <a:rPr lang="es-ES" dirty="0" err="1"/>
              <a:t>diapo</a:t>
            </a:r>
            <a:r>
              <a:rPr lang="es-ES" dirty="0"/>
              <a:t>)</a:t>
            </a:r>
          </a:p>
          <a:p>
            <a:pPr lvl="0"/>
            <a:endParaRPr lang="es-ES_tradnl" dirty="0"/>
          </a:p>
        </p:txBody>
      </p:sp>
      <p:sp>
        <p:nvSpPr>
          <p:cNvPr id="8" name="Marcador de contenido 2"/>
          <p:cNvSpPr>
            <a:spLocks noGrp="1"/>
          </p:cNvSpPr>
          <p:nvPr>
            <p:ph idx="12" hasCustomPrompt="1"/>
          </p:nvPr>
        </p:nvSpPr>
        <p:spPr>
          <a:xfrm>
            <a:off x="360816" y="1834343"/>
            <a:ext cx="8192278" cy="666261"/>
          </a:xfrm>
          <a:prstGeom prst="rect">
            <a:avLst/>
          </a:prstGeom>
        </p:spPr>
        <p:txBody>
          <a:bodyPr/>
          <a:lstStyle>
            <a:lvl1pPr marL="496888" indent="-496888"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Imagen: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17486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Contenidos: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 dirty="0"/>
              <a:t>TÍTULO DIAPO: ARIAL 28 / VERDE / MAYÚSCULA / JUST. IZQUIERDA</a:t>
            </a:r>
            <a:endParaRPr lang="es-ES_tradnl" dirty="0"/>
          </a:p>
        </p:txBody>
      </p:sp>
      <p:sp>
        <p:nvSpPr>
          <p:cNvPr id="18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360816" y="2687214"/>
            <a:ext cx="8391299" cy="14182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lang="es-ES" sz="1800" b="0" baseline="0" dirty="0" smtClean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Espacio para insertar tabla</a:t>
            </a:r>
            <a:br>
              <a:rPr lang="es-ES" dirty="0"/>
            </a:br>
            <a:r>
              <a:rPr lang="es-ES" dirty="0"/>
              <a:t>Paleta de colores sugerida para tabla: verde claro / gris / naranjo (similar a huincha inferior en esta misma </a:t>
            </a:r>
            <a:r>
              <a:rPr lang="es-ES" dirty="0" err="1"/>
              <a:t>diapo</a:t>
            </a:r>
            <a:r>
              <a:rPr lang="es-ES" dirty="0"/>
              <a:t>)</a:t>
            </a:r>
          </a:p>
        </p:txBody>
      </p:sp>
      <p:sp>
        <p:nvSpPr>
          <p:cNvPr id="5" name="Marcador de contenido 2"/>
          <p:cNvSpPr>
            <a:spLocks noGrp="1"/>
          </p:cNvSpPr>
          <p:nvPr>
            <p:ph idx="12" hasCustomPrompt="1"/>
          </p:nvPr>
        </p:nvSpPr>
        <p:spPr>
          <a:xfrm>
            <a:off x="360816" y="1834343"/>
            <a:ext cx="8192278" cy="666261"/>
          </a:xfrm>
          <a:prstGeom prst="rect">
            <a:avLst/>
          </a:prstGeom>
        </p:spPr>
        <p:txBody>
          <a:bodyPr/>
          <a:lstStyle>
            <a:lvl1pPr marL="496888" indent="-496888">
              <a:buClr>
                <a:srgbClr val="005E3C"/>
              </a:buClr>
              <a:buSzPct val="135000"/>
              <a:buFont typeface="Arial" charset="0"/>
              <a:buChar char="•"/>
              <a:tabLst/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Courier New" charset="0"/>
              <a:buChar char="o"/>
              <a:tabLst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Título Imagen: Arial 20 / Negrita / Gris Oscuro / </a:t>
            </a:r>
            <a:r>
              <a:rPr lang="es-ES" dirty="0" err="1"/>
              <a:t>Just.Izq</a:t>
            </a:r>
            <a:r>
              <a:rPr lang="es-ES" dirty="0"/>
              <a:t>.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71931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Contenidos: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/>
              <a:t>T</a:t>
            </a:r>
            <a:r>
              <a:rPr lang="es-ES" dirty="0"/>
              <a:t>ÍTULO DIAPO: ARIAL 28 / VERDE / MAYÚSCULA / JUST. IZQUIERDA</a:t>
            </a:r>
            <a:endParaRPr lang="es-ES_tradnl" dirty="0"/>
          </a:p>
        </p:txBody>
      </p:sp>
      <p:sp>
        <p:nvSpPr>
          <p:cNvPr id="3" name="Marcador de imagen 2"/>
          <p:cNvSpPr>
            <a:spLocks noGrp="1"/>
          </p:cNvSpPr>
          <p:nvPr>
            <p:ph type="pic" idx="1" hasCustomPrompt="1"/>
          </p:nvPr>
        </p:nvSpPr>
        <p:spPr>
          <a:xfrm>
            <a:off x="0" y="1771196"/>
            <a:ext cx="9032032" cy="39764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Espacio para insertar imagen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373224" y="6027573"/>
            <a:ext cx="8397552" cy="559840"/>
          </a:xfrm>
          <a:prstGeom prst="rect">
            <a:avLst/>
          </a:prstGeom>
        </p:spPr>
        <p:txBody>
          <a:bodyPr/>
          <a:lstStyle>
            <a:lvl1pPr marL="312738" marR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E3C"/>
              </a:buClr>
              <a:buSzTx/>
              <a:buFont typeface="Arial" charset="0"/>
              <a:buChar char="•"/>
              <a:tabLst/>
              <a:defRPr sz="1800" b="0" i="1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B12E"/>
              </a:buClr>
              <a:buSzPct val="80000"/>
              <a:buFont typeface="LucidaGrande" charset="0"/>
              <a:buChar char="▶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" dirty="0"/>
              <a:t>Bajada Imagen: Arial 18 / Cursiva / Verde / </a:t>
            </a:r>
            <a:r>
              <a:rPr lang="es-ES" dirty="0" err="1"/>
              <a:t>Just</a:t>
            </a:r>
            <a:r>
              <a:rPr lang="es-ES" dirty="0"/>
              <a:t>. Izq. / Tipo oración</a:t>
            </a:r>
          </a:p>
        </p:txBody>
      </p:sp>
    </p:spTree>
    <p:extLst>
      <p:ext uri="{BB962C8B-B14F-4D97-AF65-F5344CB8AC3E}">
        <p14:creationId xmlns:p14="http://schemas.microsoft.com/office/powerpoint/2010/main" val="10204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2E890-45B0-BC4D-80A8-D688ABF4780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643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emf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4">
            <a:extLst/>
          </a:blip>
          <a:srcRect l="31097"/>
          <a:stretch/>
        </p:blipFill>
        <p:spPr>
          <a:xfrm>
            <a:off x="3676" y="839756"/>
            <a:ext cx="4475018" cy="487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45150" y="5411757"/>
            <a:ext cx="2106025" cy="9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99380"/>
            <a:ext cx="9144000" cy="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asted-image.pdf"/>
          <p:cNvPicPr>
            <a:picLocks noChangeAspect="1"/>
          </p:cNvPicPr>
          <p:nvPr userDrawn="1"/>
        </p:nvPicPr>
        <p:blipFill rotWithShape="1">
          <a:blip r:embed="rId4">
            <a:extLst/>
          </a:blip>
          <a:srcRect l="31097"/>
          <a:stretch/>
        </p:blipFill>
        <p:spPr>
          <a:xfrm>
            <a:off x="3677" y="391885"/>
            <a:ext cx="2832830" cy="30855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25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rgbClr val="70B12E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strike="noStrike" kern="1200" baseline="0">
          <a:solidFill>
            <a:srgbClr val="70B12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52584" y="372918"/>
            <a:ext cx="7918192" cy="9632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TÍTULO DIAPO: ARIAL 28 / VERDE / MAYÚSCULA / JUST. IZQUIERDA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99380"/>
            <a:ext cx="9144000" cy="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9">
            <a:extLst/>
          </a:blip>
          <a:srcRect l="-841"/>
          <a:stretch/>
        </p:blipFill>
        <p:spPr>
          <a:xfrm>
            <a:off x="50800" y="439720"/>
            <a:ext cx="986944" cy="73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975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70" r:id="rId3"/>
    <p:sldLayoutId id="2147483664" r:id="rId4"/>
    <p:sldLayoutId id="2147483671" r:id="rId5"/>
    <p:sldLayoutId id="214748368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rgbClr val="005E3C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99380"/>
            <a:ext cx="9144000" cy="15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asted-image.pdf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1097"/>
          <a:stretch/>
        </p:blipFill>
        <p:spPr>
          <a:xfrm>
            <a:off x="3677" y="391885"/>
            <a:ext cx="2832830" cy="30855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64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contenido 2"/>
          <p:cNvSpPr txBox="1">
            <a:spLocks/>
          </p:cNvSpPr>
          <p:nvPr userDrawn="1"/>
        </p:nvSpPr>
        <p:spPr>
          <a:xfrm>
            <a:off x="6095478" y="919750"/>
            <a:ext cx="2787656" cy="650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5E3C"/>
              </a:buClr>
              <a:buSzPct val="135000"/>
              <a:buNone/>
            </a:pP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INVESTIGACIÓN APLICADA</a:t>
            </a:r>
          </a:p>
          <a:p>
            <a:pPr>
              <a:buClr>
                <a:srgbClr val="005E3C"/>
              </a:buClr>
              <a:buSzPct val="135000"/>
            </a:pP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Marcador de contenido 2"/>
          <p:cNvSpPr txBox="1">
            <a:spLocks/>
          </p:cNvSpPr>
          <p:nvPr userDrawn="1"/>
        </p:nvSpPr>
        <p:spPr>
          <a:xfrm>
            <a:off x="6095478" y="3961062"/>
            <a:ext cx="2475364" cy="757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Clr>
                <a:srgbClr val="005E3C"/>
              </a:buClr>
              <a:buSzPct val="135000"/>
              <a:buNone/>
            </a:pP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INCIDENCIA POLÍTICA</a:t>
            </a:r>
          </a:p>
          <a:p>
            <a:pPr algn="l">
              <a:buClr>
                <a:srgbClr val="005E3C"/>
              </a:buClr>
              <a:buSzPct val="135000"/>
            </a:pP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Marcador de contenido 2"/>
          <p:cNvSpPr txBox="1">
            <a:spLocks/>
          </p:cNvSpPr>
          <p:nvPr userDrawn="1"/>
        </p:nvSpPr>
        <p:spPr>
          <a:xfrm>
            <a:off x="6095478" y="5243746"/>
            <a:ext cx="2953766" cy="326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Clr>
                <a:srgbClr val="005E3C"/>
              </a:buClr>
              <a:buSzPct val="135000"/>
              <a:buNone/>
            </a:pP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DESARROLLO DE CAPACIDADES</a:t>
            </a:r>
          </a:p>
          <a:p>
            <a:pPr algn="l">
              <a:buClr>
                <a:srgbClr val="005E3C"/>
              </a:buClr>
              <a:buSzPct val="135000"/>
            </a:pP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Marcador de contenido 2"/>
          <p:cNvSpPr txBox="1">
            <a:spLocks/>
          </p:cNvSpPr>
          <p:nvPr userDrawn="1"/>
        </p:nvSpPr>
        <p:spPr>
          <a:xfrm>
            <a:off x="6095478" y="2494958"/>
            <a:ext cx="2953766" cy="650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5E3C"/>
              </a:buClr>
              <a:buSzPct val="135000"/>
              <a:buNone/>
            </a:pPr>
            <a:r>
              <a:rPr lang="es-E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DIÁLOGO Y ENCUENTRO</a:t>
            </a:r>
          </a:p>
          <a:p>
            <a:pPr>
              <a:buClr>
                <a:srgbClr val="005E3C"/>
              </a:buClr>
              <a:buSzPct val="135000"/>
            </a:pPr>
            <a:endParaRPr lang="es-ES_tradnl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1202628" y="2775323"/>
            <a:ext cx="3172878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_tradnl" sz="1600" b="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Aspiramos</a:t>
            </a:r>
            <a:r>
              <a:rPr lang="es-ES_tradnl" sz="1600" b="0" baseline="0" dirty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rPr>
              <a:t> a una América Latina donde independiente de su lugar de origen, todas las personas tengan las mismas oportunidades de participar de un proceso de desarrollo justo, sostenible e inclusivo</a:t>
            </a:r>
            <a:endParaRPr lang="es-ES_tradnl" sz="1600" b="0" dirty="0">
              <a:solidFill>
                <a:srgbClr val="005E3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02628" y="766063"/>
            <a:ext cx="2562156" cy="116886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97056" y="525262"/>
            <a:ext cx="1193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1097"/>
          <a:stretch/>
        </p:blipFill>
        <p:spPr>
          <a:xfrm>
            <a:off x="3676" y="839756"/>
            <a:ext cx="4475018" cy="487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13561" y="5363312"/>
            <a:ext cx="1537613" cy="70146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6049926" y="2380764"/>
            <a:ext cx="28012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s-ES_tradnl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CHILE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s-ES_tradnl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Huelén</a:t>
            </a:r>
            <a:r>
              <a:rPr lang="es-ES_tradnl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10, 6to piso Providencia / Santiago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s-ES_tradnl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(+56 2) 2236 4557 </a:t>
            </a:r>
          </a:p>
          <a:p>
            <a:pPr marL="0" indent="0" algn="r">
              <a:spcBef>
                <a:spcPts val="0"/>
              </a:spcBef>
              <a:buNone/>
            </a:pPr>
            <a:endParaRPr lang="es-ES_tradnl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COLOMBIA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Carrera 9 No 72-61 Oficina 303 /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Bogota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́.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(+57-1) 2073 850</a:t>
            </a:r>
          </a:p>
          <a:p>
            <a:pPr marL="0" indent="0" algn="r">
              <a:spcBef>
                <a:spcPts val="0"/>
              </a:spcBef>
              <a:buNone/>
            </a:pPr>
            <a:endParaRPr lang="pt-BR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ECUADOR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Pasaje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El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Jardín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No.171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Av. 6 de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Diciembre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Edificio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Century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Plaza II. Piso 3. Oficina 7 / Quito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(+593-2) 5006 792</a:t>
            </a:r>
          </a:p>
          <a:p>
            <a:pPr marL="0" indent="0" algn="r">
              <a:spcBef>
                <a:spcPts val="0"/>
              </a:spcBef>
              <a:buNone/>
            </a:pPr>
            <a:endParaRPr lang="pt-BR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fi-FI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MÉXICO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fi-FI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Tlaxcala</a:t>
            </a:r>
            <a: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173, </a:t>
            </a:r>
            <a:r>
              <a:rPr lang="fi-FI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Hipódromo</a:t>
            </a:r>
            <a: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,</a:t>
            </a:r>
            <a:b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i-FI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Delegación</a:t>
            </a:r>
            <a: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i-FI" sz="9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Cuauhtémoc</a:t>
            </a:r>
            <a: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/ DF</a:t>
            </a:r>
            <a:b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fi-FI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(+52-55) 5096 6592 / (+52-55) 5086 8134</a:t>
            </a:r>
            <a:r>
              <a:rPr lang="pt-B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 algn="r">
              <a:spcBef>
                <a:spcPts val="0"/>
              </a:spcBef>
              <a:buNone/>
            </a:pPr>
            <a:endParaRPr lang="es-ES_tradnl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r">
              <a:spcBef>
                <a:spcPts val="0"/>
              </a:spcBef>
              <a:buNone/>
            </a:pPr>
            <a:endParaRPr lang="es-ES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r">
              <a:spcBef>
                <a:spcPts val="0"/>
              </a:spcBef>
              <a:buNone/>
              <a:defRPr/>
            </a:pPr>
            <a:endParaRPr lang="es-ES" sz="9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78693" y="6417909"/>
            <a:ext cx="4372481" cy="1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6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2.jpg"/><Relationship Id="rId3" Type="http://schemas.openxmlformats.org/officeDocument/2006/relationships/image" Target="../media/image12.jpeg"/><Relationship Id="rId21" Type="http://schemas.openxmlformats.org/officeDocument/2006/relationships/image" Target="../media/image28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jpeg"/><Relationship Id="rId25" Type="http://schemas.openxmlformats.org/officeDocument/2006/relationships/image" Target="../media/image31.png"/><Relationship Id="rId2" Type="http://schemas.openxmlformats.org/officeDocument/2006/relationships/image" Target="../media/image11.png"/><Relationship Id="rId16" Type="http://schemas.openxmlformats.org/officeDocument/2006/relationships/image" Target="../media/image6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23" Type="http://schemas.openxmlformats.org/officeDocument/2006/relationships/image" Target="../media/image7.jpeg"/><Relationship Id="rId10" Type="http://schemas.openxmlformats.org/officeDocument/2006/relationships/image" Target="../media/image19.png"/><Relationship Id="rId19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jpg"/><Relationship Id="rId22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Vínculos urbanos-rurales y ciudades incluyentes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Chiara Cazzuffi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s-ES_tradnl" dirty="0"/>
              <a:t>22 de abril de 2019</a:t>
            </a:r>
          </a:p>
        </p:txBody>
      </p:sp>
      <p:pic>
        <p:nvPicPr>
          <p:cNvPr id="5" name="Picture 32" descr="Resultado de imagen para IDRC">
            <a:extLst>
              <a:ext uri="{FF2B5EF4-FFF2-40B4-BE49-F238E27FC236}">
                <a16:creationId xmlns:a16="http://schemas.microsoft.com/office/drawing/2014/main" id="{2C433EA0-F703-4C99-A764-F6296D89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8" y="5727309"/>
            <a:ext cx="1879444" cy="6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imisp.org/wp-content/files_mf/cache/th_15e081ae1e23461ee74d3c41d383c2fb_1366148697UIBERO.jpg">
            <a:extLst>
              <a:ext uri="{FF2B5EF4-FFF2-40B4-BE49-F238E27FC236}">
                <a16:creationId xmlns:a16="http://schemas.microsoft.com/office/drawing/2014/main" id="{7A60FB69-E5D8-44A9-AAAE-644832FE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63" y="5443124"/>
            <a:ext cx="1451429" cy="9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BBBF473-383E-4778-A83D-5CBA0AA3A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014" y="5735637"/>
            <a:ext cx="1519710" cy="6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7B3CF-114A-4E70-96E1-42B4D5B9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ESPACIO RURAL-URBANO: CHILE</a:t>
            </a:r>
            <a:br>
              <a:rPr lang="en-GB" dirty="0"/>
            </a:br>
            <a:endParaRPr lang="en-GB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4406CD2-D6E9-4D0E-BFF4-69D93F45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5658" y="1120367"/>
            <a:ext cx="8404645" cy="54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4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7B3CF-114A-4E70-96E1-42B4D5B9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ESPACIO RURAL-URBANO: COLOMBIA</a:t>
            </a:r>
            <a:br>
              <a:rPr lang="en-GB" dirty="0"/>
            </a:br>
            <a:endParaRPr lang="en-GB" dirty="0"/>
          </a:p>
        </p:txBody>
      </p:sp>
      <p:pic>
        <p:nvPicPr>
          <p:cNvPr id="5" name="Imagen 12">
            <a:extLst>
              <a:ext uri="{FF2B5EF4-FFF2-40B4-BE49-F238E27FC236}">
                <a16:creationId xmlns:a16="http://schemas.microsoft.com/office/drawing/2014/main" id="{9EFB275D-8170-4C35-B8BE-5959EFEC90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0298" y="1059641"/>
            <a:ext cx="4357718" cy="5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7B3CF-114A-4E70-96E1-42B4D5B9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 ESPACIO RURAL-URBANO: MÉXICO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9A5E141-4C7C-4196-9264-3AB8A8DA7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452549"/>
            <a:ext cx="7858180" cy="502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05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1D731-0B2E-43E8-941B-A453E85D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2. Caracterización de los territorios </a:t>
            </a:r>
            <a:r>
              <a:rPr lang="es-ES" dirty="0"/>
              <a:t>rurales-urbanos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7A7B93-17E5-4DC6-82B3-BBF9E19F0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2008505"/>
            <a:ext cx="8416213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s-CL" dirty="0"/>
              <a:t>Dinamismo e inclusión</a:t>
            </a:r>
          </a:p>
          <a:p>
            <a:r>
              <a:rPr lang="es-CL" b="0" dirty="0"/>
              <a:t>Dinamismo: índice compuesto por variables </a:t>
            </a:r>
            <a:r>
              <a:rPr lang="es-MX" b="0" dirty="0"/>
              <a:t>que miden el ingreso del lugar y proxy de la actividad económica</a:t>
            </a:r>
          </a:p>
          <a:p>
            <a:r>
              <a:rPr lang="es-MX" b="0" dirty="0"/>
              <a:t>Inclusión: índice compuesto por medidas de pobreza y desigualdad monetarias</a:t>
            </a:r>
            <a:endParaRPr lang="es-CL" b="0" dirty="0"/>
          </a:p>
          <a:p>
            <a:pPr>
              <a:buFont typeface="+mj-lt"/>
              <a:buAutoNum type="arabicPeriod" startAt="2"/>
            </a:pPr>
            <a:r>
              <a:rPr lang="es-CL" dirty="0"/>
              <a:t>Correlaciones multivariadas con las causas próximas y fundamentales del desarrollo </a:t>
            </a:r>
          </a:p>
          <a:p>
            <a:r>
              <a:rPr lang="es-CL" b="0" dirty="0"/>
              <a:t>Próximas: Capital humano, estructura productiva, geografía, b</a:t>
            </a:r>
            <a:r>
              <a:rPr lang="en-GB" b="0" dirty="0" err="1"/>
              <a:t>ienes</a:t>
            </a:r>
            <a:r>
              <a:rPr lang="en-GB" b="0" dirty="0"/>
              <a:t> y </a:t>
            </a:r>
            <a:r>
              <a:rPr lang="en-GB" b="0" dirty="0" err="1"/>
              <a:t>servicios</a:t>
            </a:r>
            <a:r>
              <a:rPr lang="en-GB" b="0" dirty="0"/>
              <a:t> </a:t>
            </a:r>
            <a:r>
              <a:rPr lang="en-GB" b="0" dirty="0" err="1"/>
              <a:t>públicos</a:t>
            </a:r>
            <a:endParaRPr lang="en-GB" b="0" dirty="0"/>
          </a:p>
          <a:p>
            <a:r>
              <a:rPr lang="en-GB" b="0" dirty="0" err="1"/>
              <a:t>Fundamentales</a:t>
            </a:r>
            <a:r>
              <a:rPr lang="en-GB" b="0" dirty="0"/>
              <a:t>: </a:t>
            </a:r>
            <a:r>
              <a:rPr lang="en-GB" b="0" dirty="0" err="1"/>
              <a:t>Instituciones</a:t>
            </a:r>
            <a:r>
              <a:rPr lang="en-GB" b="0" dirty="0"/>
              <a:t> </a:t>
            </a:r>
            <a:r>
              <a:rPr lang="en-GB" b="0" dirty="0" err="1"/>
              <a:t>económicas</a:t>
            </a:r>
            <a:r>
              <a:rPr lang="en-GB" b="0" dirty="0"/>
              <a:t> y </a:t>
            </a:r>
            <a:r>
              <a:rPr lang="en-GB" b="0" dirty="0" err="1"/>
              <a:t>políticas</a:t>
            </a:r>
            <a:r>
              <a:rPr lang="en-GB" b="0" dirty="0"/>
              <a:t> (e.g. </a:t>
            </a:r>
            <a:r>
              <a:rPr lang="en-GB" b="0" dirty="0" err="1"/>
              <a:t>presencia</a:t>
            </a:r>
            <a:r>
              <a:rPr lang="en-GB" b="0" dirty="0"/>
              <a:t> del </a:t>
            </a:r>
            <a:r>
              <a:rPr lang="en-GB" b="0" dirty="0" err="1"/>
              <a:t>estado</a:t>
            </a:r>
            <a:r>
              <a:rPr lang="en-GB" b="0" dirty="0"/>
              <a:t>, </a:t>
            </a:r>
            <a:r>
              <a:rPr lang="en-GB" b="0" dirty="0" err="1"/>
              <a:t>clientelismo</a:t>
            </a:r>
            <a:r>
              <a:rPr lang="en-GB" b="0" dirty="0"/>
              <a:t>, </a:t>
            </a:r>
            <a:r>
              <a:rPr lang="en-GB" b="0" dirty="0" err="1"/>
              <a:t>competencia</a:t>
            </a:r>
            <a:r>
              <a:rPr lang="en-GB" b="0" dirty="0"/>
              <a:t> </a:t>
            </a:r>
            <a:r>
              <a:rPr lang="en-GB" b="0" dirty="0" err="1"/>
              <a:t>política</a:t>
            </a:r>
            <a:r>
              <a:rPr lang="en-GB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457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11747-26D7-4EF4-A322-8E6BBBED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3. Análisis del bienestar de las personas en los territorios </a:t>
            </a:r>
            <a:r>
              <a:rPr lang="es-ES" dirty="0"/>
              <a:t>rurales-urbanos</a:t>
            </a:r>
            <a:endParaRPr lang="en-GB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043CFC9-B356-4624-8A18-77D29D52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13" y="1666067"/>
            <a:ext cx="8416925" cy="4758055"/>
          </a:xfrm>
        </p:spPr>
        <p:txBody>
          <a:bodyPr/>
          <a:lstStyle/>
          <a:p>
            <a:r>
              <a:rPr lang="es-CL" dirty="0"/>
              <a:t>Encuesta de Hogares Bienestar y Territorios</a:t>
            </a:r>
          </a:p>
          <a:p>
            <a:r>
              <a:rPr lang="es-ES" sz="1800" b="0" dirty="0"/>
              <a:t>Encuesta de caracterización de los hogares que viven en los territorios funcionales rurales-urbanos en Chile, Colombia y México</a:t>
            </a:r>
          </a:p>
          <a:p>
            <a:r>
              <a:rPr lang="es-CL" sz="1800" b="0" dirty="0"/>
              <a:t>4.000 hogares por país</a:t>
            </a:r>
          </a:p>
          <a:p>
            <a:r>
              <a:rPr lang="es-CL" sz="1800" b="0" dirty="0"/>
              <a:t>Niveles de representatividad:</a:t>
            </a:r>
          </a:p>
          <a:p>
            <a:pPr>
              <a:buFont typeface="+mj-lt"/>
              <a:buAutoNum type="arabicPeriod"/>
            </a:pPr>
            <a:r>
              <a:rPr lang="es-CL" sz="1800" b="0" dirty="0"/>
              <a:t>A nivel nacional, de la población que vive en territorios rurales-urbanos</a:t>
            </a:r>
          </a:p>
          <a:p>
            <a:pPr>
              <a:buFont typeface="+mj-lt"/>
              <a:buAutoNum type="arabicPeriod"/>
            </a:pPr>
            <a:r>
              <a:rPr lang="es-CL" sz="1800" b="0" dirty="0"/>
              <a:t>Cuatro tipos de territorios según definido en la etapa de análisis con datos secundarios, </a:t>
            </a:r>
            <a:r>
              <a:rPr lang="es-CL" sz="1800" b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y del área urbano y rural dentro de cada tipo de territorio: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1800" b="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Dinámico e incluyente;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1800" b="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Dinámico y no incluyente;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1800" b="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No dinámico e incluyente; 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sz="1800" b="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No dinámico y no incluyente</a:t>
            </a:r>
          </a:p>
          <a:p>
            <a:pPr>
              <a:buFont typeface="+mj-lt"/>
              <a:buAutoNum type="arabicPeriod" startAt="3"/>
            </a:pPr>
            <a:r>
              <a:rPr lang="es-CL" sz="1800" b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Colombia: Municipios priorizados para el posconflicto</a:t>
            </a:r>
            <a:endParaRPr lang="es-CL" sz="1800" b="0" dirty="0"/>
          </a:p>
          <a:p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232559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635FA3-D501-4D22-AACC-2DD6B30E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0" dirty="0"/>
              <a:t>Análisis estadístico y econométrico para determinar el peso relativo del territorio sobre </a:t>
            </a:r>
            <a:r>
              <a:rPr lang="es-ES" b="0" dirty="0"/>
              <a:t>tres grandes dimensiones del bienestar de las personas:</a:t>
            </a:r>
          </a:p>
          <a:p>
            <a:r>
              <a:rPr lang="es-ES" dirty="0"/>
              <a:t>Movilidad social: </a:t>
            </a:r>
            <a:r>
              <a:rPr lang="es-ES" b="0" dirty="0"/>
              <a:t>¿en qué medida las características del hogar de origen determinan el nivel de logro de las personas, y qué peso tiene el territorio? </a:t>
            </a:r>
            <a:r>
              <a:rPr lang="es-ES" b="0" i="1" dirty="0"/>
              <a:t>(“entre t-1 y t”)</a:t>
            </a:r>
          </a:p>
          <a:p>
            <a:r>
              <a:rPr lang="es-ES" dirty="0"/>
              <a:t>Vinculación de las personas con los mercados laborales y de alimentos, y con la participación ciudadana: </a:t>
            </a:r>
            <a:r>
              <a:rPr lang="es-ES" b="0" dirty="0"/>
              <a:t>¿qué características territoriales favorecen una mayor inclusión de las personas en los mercados y en la vida social y política de su entorno? </a:t>
            </a:r>
            <a:r>
              <a:rPr lang="es-ES" b="0" i="1" dirty="0"/>
              <a:t>(“en t”)</a:t>
            </a:r>
          </a:p>
          <a:p>
            <a:r>
              <a:rPr lang="es-ES" dirty="0"/>
              <a:t>Aspiraciones y proyección de las personas hacia el futuro: </a:t>
            </a:r>
            <a:r>
              <a:rPr lang="es-ES" b="0" dirty="0"/>
              <a:t>¿cómo ven las personas su futuro en estos territorios, y hasta qué punto el territorio determina sus aspiraciones? </a:t>
            </a:r>
            <a:r>
              <a:rPr lang="es-ES" b="0" i="1" dirty="0"/>
              <a:t>(“entre t y t+1”)</a:t>
            </a:r>
          </a:p>
          <a:p>
            <a:endParaRPr lang="en-GB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A48200E-3CCA-4E04-9509-324E0BA0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373063"/>
            <a:ext cx="7918450" cy="963612"/>
          </a:xfrm>
        </p:spPr>
        <p:txBody>
          <a:bodyPr/>
          <a:lstStyle/>
          <a:p>
            <a:r>
              <a:rPr lang="es-CL" dirty="0"/>
              <a:t>3. Análisis del bienestar de las personas en los territorios </a:t>
            </a:r>
            <a:r>
              <a:rPr lang="es-ES" dirty="0"/>
              <a:t>rurales-urbanos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81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A2C6D-BE85-4F9B-B7D0-5AE15631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B908B8-1213-4ACD-8602-F33C53237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Los territorios rurales-urbanos concentran una parte importante de la población y de la población en pobreza</a:t>
            </a:r>
            <a:endParaRPr lang="en-GB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9592E61-08F6-4B56-A253-451CCC7914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466687"/>
              </p:ext>
            </p:extLst>
          </p:nvPr>
        </p:nvGraphicFramePr>
        <p:xfrm>
          <a:off x="6010954" y="3037447"/>
          <a:ext cx="2880360" cy="275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CD5ADEEF-F164-41C9-99BC-3B02BD9A48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28106"/>
              </p:ext>
            </p:extLst>
          </p:nvPr>
        </p:nvGraphicFramePr>
        <p:xfrm>
          <a:off x="3160090" y="3037448"/>
          <a:ext cx="2880360" cy="2752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6CF5B717-15BE-4100-87BC-96F34BF63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15717"/>
              </p:ext>
            </p:extLst>
          </p:nvPr>
        </p:nvGraphicFramePr>
        <p:xfrm>
          <a:off x="234024" y="3023582"/>
          <a:ext cx="2896569" cy="3007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Elipse 3">
            <a:extLst>
              <a:ext uri="{FF2B5EF4-FFF2-40B4-BE49-F238E27FC236}">
                <a16:creationId xmlns:a16="http://schemas.microsoft.com/office/drawing/2014/main" id="{8B0C10BC-6DC4-4225-8BB1-78C5231EDE08}"/>
              </a:ext>
            </a:extLst>
          </p:cNvPr>
          <p:cNvSpPr/>
          <p:nvPr/>
        </p:nvSpPr>
        <p:spPr>
          <a:xfrm>
            <a:off x="1266825" y="3302384"/>
            <a:ext cx="524797" cy="717165"/>
          </a:xfrm>
          <a:prstGeom prst="ellipse">
            <a:avLst/>
          </a:prstGeom>
          <a:noFill/>
          <a:ln>
            <a:solidFill>
              <a:srgbClr val="B3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14B39B5-D216-40A7-82AE-72FDC4D5403F}"/>
              </a:ext>
            </a:extLst>
          </p:cNvPr>
          <p:cNvSpPr/>
          <p:nvPr/>
        </p:nvSpPr>
        <p:spPr>
          <a:xfrm>
            <a:off x="3970958" y="3511934"/>
            <a:ext cx="524797" cy="717165"/>
          </a:xfrm>
          <a:prstGeom prst="ellipse">
            <a:avLst/>
          </a:prstGeom>
          <a:noFill/>
          <a:ln>
            <a:solidFill>
              <a:srgbClr val="B3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4007DA9-1D9F-4E06-BA60-85FE9369C0A5}"/>
              </a:ext>
            </a:extLst>
          </p:cNvPr>
          <p:cNvSpPr/>
          <p:nvPr/>
        </p:nvSpPr>
        <p:spPr>
          <a:xfrm>
            <a:off x="6851318" y="3693515"/>
            <a:ext cx="524797" cy="717165"/>
          </a:xfrm>
          <a:prstGeom prst="ellipse">
            <a:avLst/>
          </a:prstGeom>
          <a:noFill/>
          <a:ln>
            <a:solidFill>
              <a:srgbClr val="B3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91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91759-9396-41DC-A521-B553AB41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80419-D5DC-4CC9-A4F4-D8620043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730375"/>
            <a:ext cx="8416213" cy="4351338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CL" dirty="0"/>
              <a:t>Los territorios </a:t>
            </a:r>
            <a:r>
              <a:rPr lang="es-ES" dirty="0"/>
              <a:t>rurales-urbanos</a:t>
            </a:r>
            <a:r>
              <a:rPr lang="es-CL" dirty="0"/>
              <a:t> tienen mejores dotaciones en las variables que favorecen un crecimiento inclusivo, comparado con los territorios rurales.</a:t>
            </a:r>
          </a:p>
          <a:p>
            <a:r>
              <a:rPr lang="es-CL" b="0" dirty="0"/>
              <a:t>México: </a:t>
            </a:r>
          </a:p>
          <a:p>
            <a:endParaRPr lang="en-GB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C508565-56B8-4D42-92C5-BA46CE3CCB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730154"/>
              </p:ext>
            </p:extLst>
          </p:nvPr>
        </p:nvGraphicFramePr>
        <p:xfrm>
          <a:off x="2016092" y="2733675"/>
          <a:ext cx="6642134" cy="3932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6AFB003-C859-4D7B-84D3-A27D39542D13}"/>
              </a:ext>
            </a:extLst>
          </p:cNvPr>
          <p:cNvSpPr/>
          <p:nvPr/>
        </p:nvSpPr>
        <p:spPr>
          <a:xfrm>
            <a:off x="4305300" y="2667000"/>
            <a:ext cx="2009775" cy="590550"/>
          </a:xfrm>
          <a:prstGeom prst="rect">
            <a:avLst/>
          </a:prstGeom>
          <a:noFill/>
          <a:ln>
            <a:solidFill>
              <a:srgbClr val="B3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08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A2C6D-BE85-4F9B-B7D0-5AE15631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 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B908B8-1213-4ACD-8602-F33C53237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s-CL" dirty="0"/>
              <a:t>En promedio, los territorios </a:t>
            </a:r>
            <a:r>
              <a:rPr lang="es-ES" dirty="0"/>
              <a:t>rurales-urbanos</a:t>
            </a:r>
            <a:r>
              <a:rPr lang="es-CL" dirty="0"/>
              <a:t> tienen mayores </a:t>
            </a:r>
            <a:r>
              <a:rPr lang="es-CL" i="1" dirty="0"/>
              <a:t>niveles</a:t>
            </a:r>
            <a:r>
              <a:rPr lang="es-CL" dirty="0"/>
              <a:t> de dinamismo y de inclusión que los territorios rurales más remotos y no conectados a centros urbanos.</a:t>
            </a:r>
          </a:p>
          <a:p>
            <a:r>
              <a:rPr lang="en-GB" b="0" dirty="0"/>
              <a:t>Chile: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23C6C2-23BB-44E2-9561-A84B29F320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250988"/>
            <a:ext cx="4023054" cy="2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70A535-9503-4C24-9800-B021D5AD27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04" y="3250988"/>
            <a:ext cx="4023054" cy="292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672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0AFB-A244-4E69-9F07-C206AD3A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A5C30-00C7-4173-B0BA-9339CC0AA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568450"/>
            <a:ext cx="8416213" cy="4916632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s-CL" dirty="0"/>
              <a:t>Pero no todos los territorios </a:t>
            </a:r>
            <a:r>
              <a:rPr lang="es-ES" dirty="0"/>
              <a:t>rurales-urbanos</a:t>
            </a:r>
            <a:r>
              <a:rPr lang="es-CL" dirty="0"/>
              <a:t> logran un crecimiento inclusivo. </a:t>
            </a:r>
          </a:p>
          <a:p>
            <a:r>
              <a:rPr lang="es-CL" b="0" dirty="0"/>
              <a:t>% de territorios por tipo de trayectoria:</a:t>
            </a:r>
          </a:p>
          <a:p>
            <a:endParaRPr lang="es-CL" b="0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b="0" dirty="0"/>
              <a:t>Los que sí lo logran, tienen mayor dotación de bienes y servicios, mayor presencia del estado, menores niveles de clientelismo, y un mayor peso del sector agroalimentario</a:t>
            </a:r>
          </a:p>
          <a:p>
            <a:endParaRPr lang="en-GB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D9400F6-EDB1-4C1D-B72B-A2AD755427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647951"/>
              </p:ext>
            </p:extLst>
          </p:nvPr>
        </p:nvGraphicFramePr>
        <p:xfrm>
          <a:off x="2188464" y="2641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3575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3893" y="1533723"/>
            <a:ext cx="8416213" cy="4351338"/>
          </a:xfrm>
        </p:spPr>
        <p:txBody>
          <a:bodyPr/>
          <a:lstStyle/>
          <a:p>
            <a:pPr lvl="0"/>
            <a:r>
              <a:rPr lang="es-ES" sz="1800" b="0" dirty="0"/>
              <a:t>América Latina se está urbanizando, pero no solo en las grandes ciudades </a:t>
            </a:r>
          </a:p>
          <a:p>
            <a:pPr lvl="0"/>
            <a:r>
              <a:rPr lang="es-ES" sz="1800" b="0" dirty="0"/>
              <a:t>Casi la mitad de la población de la región vive en </a:t>
            </a:r>
            <a:r>
              <a:rPr lang="es-ES" sz="1800" dirty="0"/>
              <a:t>ciudades pequeñas y medianas (&lt;300 mil habitantes)</a:t>
            </a:r>
            <a:r>
              <a:rPr lang="es-ES" sz="1800" b="0" dirty="0"/>
              <a:t> que tienen relaciones funcionales fuertes con su </a:t>
            </a:r>
            <a:r>
              <a:rPr lang="es-ES" sz="1800" dirty="0"/>
              <a:t>entorno rural </a:t>
            </a:r>
          </a:p>
          <a:p>
            <a:pPr lvl="0"/>
            <a:endParaRPr lang="es-ES" sz="1800" b="0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8EDC413-C686-40C0-91A6-47A3E808D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835021"/>
              </p:ext>
            </p:extLst>
          </p:nvPr>
        </p:nvGraphicFramePr>
        <p:xfrm>
          <a:off x="1523999" y="2768797"/>
          <a:ext cx="6096000" cy="3763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52EFA46-A6AF-4E76-B507-7BF926A3A8EA}"/>
              </a:ext>
            </a:extLst>
          </p:cNvPr>
          <p:cNvSpPr txBox="1"/>
          <p:nvPr/>
        </p:nvSpPr>
        <p:spPr>
          <a:xfrm>
            <a:off x="4026497" y="6472763"/>
            <a:ext cx="1570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Fuente: UNDESA 2018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87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49A45-A787-443B-972E-B3C0A3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2872C-C5D8-4FAC-98DC-AC830C6D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472056"/>
            <a:ext cx="8416213" cy="501302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es-CL" dirty="0"/>
              <a:t>Más allá del crecimiento e inclusión, los territorios rurales-urbanos tienen mejores resultados que los territorios rurales más remotos, en muchas dimensiones del bienestar de las personas. Por ejemplo:</a:t>
            </a:r>
          </a:p>
          <a:p>
            <a:pPr>
              <a:buFont typeface="+mj-lt"/>
              <a:buAutoNum type="arabicPeriod" startAt="5"/>
            </a:pPr>
            <a:endParaRPr lang="es-CL" sz="1800" dirty="0"/>
          </a:p>
          <a:p>
            <a:pPr lvl="2"/>
            <a:r>
              <a:rPr lang="es-E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Movilidad social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mayor movilidad en educación y riqueza (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Plassot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 y Soloaga, 2019).</a:t>
            </a:r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Inclusión laboral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mayor participación de los jóvenes y de las mujeres en los mercados laborales; menores niveles de informalidad; menores brechas de género en los ingresos del trabajo (Cazzuffi, López, 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Satizábal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, 2019). </a:t>
            </a:r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Vinculación con los mercados de alimentos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: mayor probabilidad de los agricultores de conectarse con mercados no tradicionales de alimentos y de tener ingresos más altos (Cazzuffi, Del Valle, López, 2019).</a:t>
            </a:r>
          </a:p>
          <a:p>
            <a:pPr>
              <a:buFont typeface="+mj-lt"/>
              <a:buAutoNum type="arabicPeriod" startAt="5"/>
            </a:pPr>
            <a:endParaRPr lang="es-CL" dirty="0"/>
          </a:p>
          <a:p>
            <a:pPr>
              <a:buFont typeface="+mj-lt"/>
              <a:buAutoNum type="arabicPeriod" startAt="5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93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49A45-A787-443B-972E-B3C0A3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RESULTADOS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2872C-C5D8-4FAC-98DC-AC830C6DB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6127"/>
            <a:ext cx="8416213" cy="4840836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es-CL" dirty="0"/>
              <a:t>Pero el territorio no deja de ser un determinante importante del bienestar de las personas en los territorios rurales-urbanos, sobre todo para los grupos más vulnerables. Por ejemplo:</a:t>
            </a:r>
          </a:p>
          <a:p>
            <a:pPr>
              <a:buFont typeface="+mj-lt"/>
              <a:buAutoNum type="arabicPeriod" startAt="6"/>
            </a:pPr>
            <a:endParaRPr lang="es-CL" sz="1800" dirty="0"/>
          </a:p>
          <a:p>
            <a:pPr lvl="2"/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La movilidad ascendiente en educación y riqueza es mayor en la parte urbana que en la parte rural de los territorios urbanos-rurales, y el territorio determina alrededor de </a:t>
            </a:r>
            <a:r>
              <a:rPr lang="es-E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un tercio 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de la probabilidad de un joven de alcanzar mayores niveles de educación y riqueza que sus padres (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Plassot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 y Soloaga, 2019).</a:t>
            </a:r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La brecha de género en inclusión laboral es significativamente mayor en territorios con una trayectoria de estancamiento en crecimiento e inclusión que en territorios con trayectoria de crecimiento inclusivo. Lo mismo ocurre para los jóvenes (Cazzuffi, López, 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Satizábal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, 2019).</a:t>
            </a:r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El territorio explica alrededor del </a:t>
            </a:r>
            <a:r>
              <a:rPr lang="es-E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20%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las aspiraciones educativas de los padres para sus hijos (Cazzuffi, 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Plassot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, Soloaga, 2019).</a:t>
            </a:r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Font typeface="+mj-lt"/>
              <a:buAutoNum type="arabicPeriod" startAt="6"/>
            </a:pPr>
            <a:endParaRPr lang="es-CL" dirty="0"/>
          </a:p>
          <a:p>
            <a:pPr>
              <a:buFont typeface="+mj-lt"/>
              <a:buAutoNum type="arabicPeriod" startAt="6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859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49A45-A787-443B-972E-B3C0A303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 PROGRESO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B2872C-C5D8-4FAC-98DC-AC830C6DBF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4563" y="1825625"/>
            <a:ext cx="4541287" cy="4351338"/>
          </a:xfrm>
        </p:spPr>
        <p:txBody>
          <a:bodyPr/>
          <a:lstStyle/>
          <a:p>
            <a:r>
              <a:rPr lang="es-CL" dirty="0"/>
              <a:t>¿Qué está detrás de la importancia del territorio?</a:t>
            </a:r>
          </a:p>
          <a:p>
            <a:pPr>
              <a:buFont typeface="+mj-lt"/>
              <a:buAutoNum type="arabicPeriod" startAt="6"/>
            </a:pPr>
            <a:endParaRPr lang="es-CL" sz="1800" dirty="0"/>
          </a:p>
          <a:p>
            <a:pPr lvl="2"/>
            <a:r>
              <a:rPr lang="es-E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Estructura de oportunidades: educación (acceso y calidad); trabajo (diversidad de sectores, competencia)</a:t>
            </a:r>
          </a:p>
          <a:p>
            <a:pPr lvl="2"/>
            <a:endParaRPr lang="es-E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Acceso a servicios</a:t>
            </a:r>
          </a:p>
          <a:p>
            <a:pPr lvl="2"/>
            <a:endParaRPr lang="es-E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2"/>
            <a:r>
              <a:rPr lang="es-E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Efectos pares</a:t>
            </a:r>
          </a:p>
          <a:p>
            <a:pPr lvl="2"/>
            <a:endParaRPr lang="es-E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buFont typeface="+mj-lt"/>
              <a:buAutoNum type="arabicPeriod" startAt="6"/>
            </a:pPr>
            <a:endParaRPr lang="es-CL" dirty="0"/>
          </a:p>
          <a:p>
            <a:pPr>
              <a:buFont typeface="+mj-lt"/>
              <a:buAutoNum type="arabicPeriod" startAt="6"/>
            </a:pPr>
            <a:endParaRPr lang="en-GB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D56F887A-0D71-45D0-A3D8-6F0C9389A6E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4814337" y="609651"/>
            <a:ext cx="3975100" cy="2676474"/>
          </a:xfrm>
          <a:prstGeom prst="rect">
            <a:avLst/>
          </a:prstGeom>
        </p:spPr>
      </p:pic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9C1D4522-7634-4AF4-A811-89EE3DBC09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599350"/>
              </p:ext>
            </p:extLst>
          </p:nvPr>
        </p:nvGraphicFramePr>
        <p:xfrm>
          <a:off x="4811680" y="3429000"/>
          <a:ext cx="3022483" cy="310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errar llave 12">
            <a:extLst>
              <a:ext uri="{FF2B5EF4-FFF2-40B4-BE49-F238E27FC236}">
                <a16:creationId xmlns:a16="http://schemas.microsoft.com/office/drawing/2014/main" id="{5A035A45-7A12-44A5-B2C2-F8092E93684E}"/>
              </a:ext>
            </a:extLst>
          </p:cNvPr>
          <p:cNvSpPr/>
          <p:nvPr/>
        </p:nvSpPr>
        <p:spPr>
          <a:xfrm>
            <a:off x="7082358" y="3980507"/>
            <a:ext cx="213792" cy="479723"/>
          </a:xfrm>
          <a:prstGeom prst="rightBrace">
            <a:avLst/>
          </a:prstGeom>
          <a:ln>
            <a:solidFill>
              <a:srgbClr val="005E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387F5E-C122-48FC-B3D5-F72B8780DFD7}"/>
              </a:ext>
            </a:extLst>
          </p:cNvPr>
          <p:cNvSpPr txBox="1"/>
          <p:nvPr/>
        </p:nvSpPr>
        <p:spPr>
          <a:xfrm>
            <a:off x="7342380" y="3990529"/>
            <a:ext cx="1597780" cy="461665"/>
          </a:xfrm>
          <a:prstGeom prst="rect">
            <a:avLst/>
          </a:prstGeom>
          <a:noFill/>
          <a:ln>
            <a:solidFill>
              <a:srgbClr val="B30202"/>
            </a:solidFill>
          </a:ln>
        </p:spPr>
        <p:txBody>
          <a:bodyPr wrap="square" rtlCol="0">
            <a:spAutoFit/>
          </a:bodyPr>
          <a:lstStyle/>
          <a:p>
            <a:r>
              <a:rPr lang="es-CL" sz="1200" dirty="0"/>
              <a:t>- Distancia a la escuela</a:t>
            </a:r>
          </a:p>
          <a:p>
            <a:r>
              <a:rPr lang="es-CL" sz="1200" dirty="0"/>
              <a:t>- Integración territorial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5407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EBDC1-07A7-451A-9B3D-05D05111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DISCUSIÓN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2FE8DB-0B2B-4D89-8FFA-C555D4C1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209126"/>
            <a:ext cx="8416213" cy="5286924"/>
          </a:xfrm>
        </p:spPr>
        <p:txBody>
          <a:bodyPr/>
          <a:lstStyle/>
          <a:p>
            <a:r>
              <a:rPr lang="es-ES" sz="1800" b="0" dirty="0"/>
              <a:t>Las personas que viven en zonas rurales que han logrado </a:t>
            </a:r>
            <a:r>
              <a:rPr lang="es-ES" sz="1800" dirty="0"/>
              <a:t>vincularse</a:t>
            </a:r>
            <a:r>
              <a:rPr lang="es-ES" sz="1800" b="0" dirty="0"/>
              <a:t> con ciudades intermedias tienen resultados mejores que las personas que viven en zonas rurales más aisladas.</a:t>
            </a:r>
          </a:p>
          <a:p>
            <a:r>
              <a:rPr lang="es-ES" sz="1800" b="0" dirty="0"/>
              <a:t>Condiciones y características de los territorios se pueden traducir en </a:t>
            </a:r>
            <a:r>
              <a:rPr lang="es-ES" sz="1800" dirty="0"/>
              <a:t>oportunidades o limitaciones </a:t>
            </a:r>
            <a:r>
              <a:rPr lang="es-ES" sz="1800" b="0" dirty="0"/>
              <a:t>para que las poblaciones que en ellos habitan puedan mejorar sus condiciones de vida.</a:t>
            </a:r>
          </a:p>
          <a:p>
            <a:r>
              <a:rPr lang="es-ES" sz="1800" b="0" dirty="0"/>
              <a:t>Políticas públicas </a:t>
            </a:r>
            <a:r>
              <a:rPr lang="es-ES" sz="1800" dirty="0"/>
              <a:t>espacialmente ciegas </a:t>
            </a:r>
            <a:r>
              <a:rPr lang="es-ES" sz="1800" b="0" dirty="0"/>
              <a:t>serán poco efectivas porque chocan con barreras que son propias de los territorios.</a:t>
            </a:r>
          </a:p>
          <a:p>
            <a:r>
              <a:rPr lang="es-ES" sz="1800" b="0" dirty="0"/>
              <a:t>Las </a:t>
            </a:r>
            <a:r>
              <a:rPr lang="es-ES" sz="1800" dirty="0"/>
              <a:t>políticas públicas </a:t>
            </a:r>
            <a:r>
              <a:rPr lang="es-ES" sz="1800" b="0" dirty="0"/>
              <a:t>deben poder incorporar en sus diseños los elementos que potencien las oportunidades y reduzcan las limitaciones. Pues solo así se podrá avanzar en la reducción de las </a:t>
            </a:r>
            <a:r>
              <a:rPr lang="es-ES" sz="1800" dirty="0"/>
              <a:t>desigualdades.</a:t>
            </a:r>
            <a:endParaRPr lang="es-ES" sz="1800" b="0" dirty="0"/>
          </a:p>
          <a:p>
            <a:r>
              <a:rPr lang="es-ES" sz="1800" b="0" dirty="0"/>
              <a:t>Esto es aun más relevante en el contexto de la </a:t>
            </a:r>
            <a:r>
              <a:rPr lang="es-ES" sz="1800" dirty="0"/>
              <a:t>Agenda 2030</a:t>
            </a:r>
            <a:r>
              <a:rPr lang="es-ES" sz="1800" b="0" dirty="0"/>
              <a:t>, pues ya existe un acuerdo que avanzar en los compromisos establecidos requiere atención a la heterogeneidad territorial.</a:t>
            </a:r>
          </a:p>
          <a:p>
            <a:r>
              <a:rPr lang="es-ES" sz="1800" b="0" dirty="0"/>
              <a:t>Trabajar en este sentido es lo que propone el </a:t>
            </a:r>
            <a:r>
              <a:rPr lang="es-ES" sz="1800" dirty="0"/>
              <a:t>enfoque territorial</a:t>
            </a:r>
            <a:r>
              <a:rPr lang="es-ES" sz="1800" b="0" dirty="0"/>
              <a:t>: </a:t>
            </a:r>
            <a:r>
              <a:rPr lang="x-none" sz="1800" b="0" dirty="0"/>
              <a:t>diseñar políticas públicas que promuevan que los territorios expresen su potencial y que </a:t>
            </a:r>
            <a:r>
              <a:rPr lang="es-ES" sz="1800" b="0" dirty="0"/>
              <a:t>contribuyan a nivelar las oportunidades de las personas independiente del lugar donde nacen y crecen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9218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Rectángulo redondeado"/>
          <p:cNvSpPr/>
          <p:nvPr/>
        </p:nvSpPr>
        <p:spPr>
          <a:xfrm>
            <a:off x="6892428" y="4589727"/>
            <a:ext cx="1670756" cy="7563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  <p:sp>
        <p:nvSpPr>
          <p:cNvPr id="6" name="5 Rectángulo redondeado"/>
          <p:cNvSpPr/>
          <p:nvPr/>
        </p:nvSpPr>
        <p:spPr>
          <a:xfrm>
            <a:off x="6892428" y="3414072"/>
            <a:ext cx="1670756" cy="75635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LOGO OTRA INSTITUCIÓN</a:t>
            </a:r>
          </a:p>
        </p:txBody>
      </p:sp>
      <p:pic>
        <p:nvPicPr>
          <p:cNvPr id="4" name="Picture 32" descr="Resultado de imagen para IDRC">
            <a:extLst>
              <a:ext uri="{FF2B5EF4-FFF2-40B4-BE49-F238E27FC236}">
                <a16:creationId xmlns:a16="http://schemas.microsoft.com/office/drawing/2014/main" id="{CB69AB59-AAAA-4770-BC35-FC719827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03" y="5412783"/>
            <a:ext cx="1879444" cy="6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imisp.org/wp-content/files_mf/cache/th_15e081ae1e23461ee74d3c41d383c2fb_1366148697UIBERO.jpg">
            <a:extLst>
              <a:ext uri="{FF2B5EF4-FFF2-40B4-BE49-F238E27FC236}">
                <a16:creationId xmlns:a16="http://schemas.microsoft.com/office/drawing/2014/main" id="{A0B8E6ED-8147-4BE6-AFFC-29DBB111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88" y="5128598"/>
            <a:ext cx="1451429" cy="9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EE0ACA1-E7AD-4257-8D00-958A201E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539" y="5421111"/>
            <a:ext cx="1519710" cy="6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4563" y="1593977"/>
            <a:ext cx="8416213" cy="4565650"/>
          </a:xfrm>
        </p:spPr>
        <p:txBody>
          <a:bodyPr/>
          <a:lstStyle/>
          <a:p>
            <a:r>
              <a:rPr lang="es-CL" sz="1800" b="0" dirty="0"/>
              <a:t>Zonas rurales que se vinculan con una ciudad pequeña o mediana tienen más chance de lograr crecimiento con reducción de pobreza y desigualdad, comparado con las zonas rurales más aisladas (Berdegué et al., 2015).</a:t>
            </a:r>
          </a:p>
          <a:p>
            <a:r>
              <a:rPr lang="es-CL" sz="1800" b="0" dirty="0"/>
              <a:t>Las ciudades pequeñas y medianas </a:t>
            </a:r>
            <a:r>
              <a:rPr lang="es-ES" sz="1800" b="0" dirty="0"/>
              <a:t>contribuyen al crecimiento y a la reducción de la pobreza en las zonas rurales aledañas, más que las ciudades grandes</a:t>
            </a:r>
            <a:r>
              <a:rPr lang="es-CL" sz="1800" b="0" dirty="0"/>
              <a:t> (</a:t>
            </a:r>
            <a:r>
              <a:rPr lang="es-CL" sz="1800" b="0" dirty="0" err="1"/>
              <a:t>Christiaensen</a:t>
            </a:r>
            <a:r>
              <a:rPr lang="es-CL" sz="1800" b="0" dirty="0"/>
              <a:t> &amp; Todo, 2016; Berdegué &amp; Soloaga, 2018; Soto et al., 2018).</a:t>
            </a:r>
            <a:r>
              <a:rPr lang="es-ES" sz="1800" b="0" dirty="0"/>
              <a:t> </a:t>
            </a:r>
          </a:p>
          <a:p>
            <a:r>
              <a:rPr lang="es-ES" sz="1800" dirty="0"/>
              <a:t>“Vínculos urbanos-rurales”: </a:t>
            </a:r>
            <a:r>
              <a:rPr lang="es-ES" sz="1800" b="0" dirty="0"/>
              <a:t>creciente interconexión entre áreas urbanas y rurales a través de flujos de personas, bienes, servicios, dinero y servicios medioambientales. </a:t>
            </a:r>
          </a:p>
          <a:p>
            <a:pPr lvl="0"/>
            <a:r>
              <a:rPr lang="es-ES" sz="1800" b="0" dirty="0"/>
              <a:t>Pero queda mucho por aprender sobre las características de estos </a:t>
            </a:r>
            <a:r>
              <a:rPr lang="es-ES" sz="1800" dirty="0"/>
              <a:t>territorios rurales-urbanos</a:t>
            </a:r>
            <a:r>
              <a:rPr lang="es-ES" sz="1800" b="0" dirty="0"/>
              <a:t>, espacios intermedios entre la metrópolis y lo rural profundo, y expresión de los vínculos urbanos-rurales; y sobre su relación con un concepto más amplio de bienestar.</a:t>
            </a:r>
          </a:p>
          <a:p>
            <a:pPr lvl="0"/>
            <a:r>
              <a:rPr lang="es-ES" sz="1800" b="0" dirty="0"/>
              <a:t>Políticas públicas tienden a mantener separadas sus estrategias de desarrollo urbano y rural.</a:t>
            </a:r>
          </a:p>
        </p:txBody>
      </p:sp>
    </p:spTree>
    <p:extLst>
      <p:ext uri="{BB962C8B-B14F-4D97-AF65-F5344CB8AC3E}">
        <p14:creationId xmlns:p14="http://schemas.microsoft.com/office/powerpoint/2010/main" val="123339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28 Grupo">
            <a:extLst>
              <a:ext uri="{FF2B5EF4-FFF2-40B4-BE49-F238E27FC236}">
                <a16:creationId xmlns:a16="http://schemas.microsoft.com/office/drawing/2014/main" id="{7531FB43-B6EC-4597-91F7-336A9BDE9EFC}"/>
              </a:ext>
            </a:extLst>
          </p:cNvPr>
          <p:cNvGrpSpPr/>
          <p:nvPr/>
        </p:nvGrpSpPr>
        <p:grpSpPr>
          <a:xfrm>
            <a:off x="214282" y="1447783"/>
            <a:ext cx="8721072" cy="455862"/>
            <a:chOff x="699" y="1460"/>
            <a:chExt cx="6094601" cy="1281906"/>
          </a:xfrm>
          <a:solidFill>
            <a:srgbClr val="70B12E"/>
          </a:solidFill>
        </p:grpSpPr>
        <p:sp>
          <p:nvSpPr>
            <p:cNvPr id="9" name="29 Rectángulo redondeado">
              <a:extLst>
                <a:ext uri="{FF2B5EF4-FFF2-40B4-BE49-F238E27FC236}">
                  <a16:creationId xmlns:a16="http://schemas.microsoft.com/office/drawing/2014/main" id="{032DB7B4-E12E-4ADB-BA33-A5E8476AC514}"/>
                </a:ext>
              </a:extLst>
            </p:cNvPr>
            <p:cNvSpPr/>
            <p:nvPr/>
          </p:nvSpPr>
          <p:spPr>
            <a:xfrm>
              <a:off x="699" y="1460"/>
              <a:ext cx="6094601" cy="1281906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s-CO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El problema</a:t>
              </a:r>
            </a:p>
          </p:txBody>
        </p:sp>
        <p:sp>
          <p:nvSpPr>
            <p:cNvPr id="10" name="30 Rectángulo">
              <a:extLst>
                <a:ext uri="{FF2B5EF4-FFF2-40B4-BE49-F238E27FC236}">
                  <a16:creationId xmlns:a16="http://schemas.microsoft.com/office/drawing/2014/main" id="{262E0052-D14E-4E45-A19F-8EA9AEDEF20C}"/>
                </a:ext>
              </a:extLst>
            </p:cNvPr>
            <p:cNvSpPr/>
            <p:nvPr/>
          </p:nvSpPr>
          <p:spPr>
            <a:xfrm>
              <a:off x="38245" y="39006"/>
              <a:ext cx="6019509" cy="120681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550" tIns="209550" rIns="209550" bIns="20955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O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Objetivos y estrategia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AE025C7-5A1F-4714-B13B-646873CD639F}"/>
              </a:ext>
            </a:extLst>
          </p:cNvPr>
          <p:cNvSpPr txBox="1"/>
          <p:nvPr/>
        </p:nvSpPr>
        <p:spPr>
          <a:xfrm>
            <a:off x="214282" y="2076574"/>
            <a:ext cx="872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Contribuir al diseño de nuevas políticas públicas que consideren explícitamente</a:t>
            </a:r>
          </a:p>
          <a:p>
            <a:pPr algn="ctr"/>
            <a:r>
              <a:rPr lang="es-ES_tradnl" sz="1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las interrelaciones entre ciudades pequeñas y medianas y sus entornos rurales y su papel para el desarrollo incluyente</a:t>
            </a:r>
            <a:r>
              <a:rPr lang="es-ES" sz="16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en el contexto de tres de las grandes transformaciones rurales de América Latina</a:t>
            </a:r>
            <a:endParaRPr lang="es-ES_tradnl" sz="16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grpSp>
        <p:nvGrpSpPr>
          <p:cNvPr id="19" name="7 Grupo">
            <a:extLst>
              <a:ext uri="{FF2B5EF4-FFF2-40B4-BE49-F238E27FC236}">
                <a16:creationId xmlns:a16="http://schemas.microsoft.com/office/drawing/2014/main" id="{69BCC317-5201-49DF-A0C4-577518A85EE1}"/>
              </a:ext>
            </a:extLst>
          </p:cNvPr>
          <p:cNvGrpSpPr/>
          <p:nvPr/>
        </p:nvGrpSpPr>
        <p:grpSpPr>
          <a:xfrm>
            <a:off x="2749908" y="3338765"/>
            <a:ext cx="3644184" cy="2997711"/>
            <a:chOff x="2114130" y="2551330"/>
            <a:chExt cx="3644184" cy="2997711"/>
          </a:xfrm>
        </p:grpSpPr>
        <p:pic>
          <p:nvPicPr>
            <p:cNvPr id="20" name="5 Imagen" descr="Recorte de pantalla">
              <a:extLst>
                <a:ext uri="{FF2B5EF4-FFF2-40B4-BE49-F238E27FC236}">
                  <a16:creationId xmlns:a16="http://schemas.microsoft.com/office/drawing/2014/main" id="{4DE1E607-B55B-4B80-87E5-A2AC1041A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/>
            <a:stretch/>
          </p:blipFill>
          <p:spPr>
            <a:xfrm>
              <a:off x="2114130" y="2551330"/>
              <a:ext cx="3644184" cy="2997711"/>
            </a:xfrm>
            <a:prstGeom prst="rect">
              <a:avLst/>
            </a:prstGeom>
          </p:spPr>
        </p:pic>
        <p:sp>
          <p:nvSpPr>
            <p:cNvPr id="21" name="6 Rectángulo">
              <a:extLst>
                <a:ext uri="{FF2B5EF4-FFF2-40B4-BE49-F238E27FC236}">
                  <a16:creationId xmlns:a16="http://schemas.microsoft.com/office/drawing/2014/main" id="{AB8B46D1-39F4-4297-AF0C-01997567D07E}"/>
                </a:ext>
              </a:extLst>
            </p:cNvPr>
            <p:cNvSpPr/>
            <p:nvPr/>
          </p:nvSpPr>
          <p:spPr>
            <a:xfrm>
              <a:off x="2685634" y="2765644"/>
              <a:ext cx="2500330" cy="555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Urbanización </a:t>
              </a:r>
            </a:p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 (Territorios Funcionales)</a:t>
              </a:r>
            </a:p>
          </p:txBody>
        </p:sp>
        <p:sp>
          <p:nvSpPr>
            <p:cNvPr id="22" name="53 Rectángulo">
              <a:extLst>
                <a:ext uri="{FF2B5EF4-FFF2-40B4-BE49-F238E27FC236}">
                  <a16:creationId xmlns:a16="http://schemas.microsoft.com/office/drawing/2014/main" id="{67448D0C-3807-4B0F-92CF-8F911FC12688}"/>
                </a:ext>
              </a:extLst>
            </p:cNvPr>
            <p:cNvSpPr/>
            <p:nvPr/>
          </p:nvSpPr>
          <p:spPr>
            <a:xfrm>
              <a:off x="2348933" y="4745258"/>
              <a:ext cx="1325975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Mercados Laborales</a:t>
              </a:r>
            </a:p>
          </p:txBody>
        </p:sp>
        <p:sp>
          <p:nvSpPr>
            <p:cNvPr id="23" name="54 Rectángulo">
              <a:extLst>
                <a:ext uri="{FF2B5EF4-FFF2-40B4-BE49-F238E27FC236}">
                  <a16:creationId xmlns:a16="http://schemas.microsoft.com/office/drawing/2014/main" id="{BC631640-9DAC-43CD-81E9-D46ADFCD510C}"/>
                </a:ext>
              </a:extLst>
            </p:cNvPr>
            <p:cNvSpPr/>
            <p:nvPr/>
          </p:nvSpPr>
          <p:spPr>
            <a:xfrm>
              <a:off x="3828642" y="4694470"/>
              <a:ext cx="17924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14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Sistemas Agroalimentarios</a:t>
              </a:r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B45713A0-4510-4A29-AB49-B357D7C36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84" y="372918"/>
            <a:ext cx="7918192" cy="963209"/>
          </a:xfrm>
        </p:spPr>
        <p:txBody>
          <a:bodyPr/>
          <a:lstStyle/>
          <a:p>
            <a:r>
              <a:rPr lang="es-CL" sz="2600" dirty="0"/>
              <a:t>PROGRAMA TRANSFORMANDO TERRITORIOS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06584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Resultado de imagen para indap">
            <a:extLst>
              <a:ext uri="{FF2B5EF4-FFF2-40B4-BE49-F238E27FC236}">
                <a16:creationId xmlns:a16="http://schemas.microsoft.com/office/drawing/2014/main" id="{9E23F98D-832B-4EBA-BA90-2A5ED6B4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" y="1621969"/>
            <a:ext cx="948330" cy="5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Resultado de imagen para ODEPA">
            <a:extLst>
              <a:ext uri="{FF2B5EF4-FFF2-40B4-BE49-F238E27FC236}">
                <a16:creationId xmlns:a16="http://schemas.microsoft.com/office/drawing/2014/main" id="{4D2A505F-7F93-4953-8A7E-09CFC695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07" y="1527991"/>
            <a:ext cx="829519" cy="7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Resultado de imagen para fundacion democracia y desarrollo">
            <a:extLst>
              <a:ext uri="{FF2B5EF4-FFF2-40B4-BE49-F238E27FC236}">
                <a16:creationId xmlns:a16="http://schemas.microsoft.com/office/drawing/2014/main" id="{48CD5DD6-2305-420B-9BAE-6406606C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37" y="1513533"/>
            <a:ext cx="725702" cy="77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Resultado de imagen para ministerio de medio ambiente">
            <a:extLst>
              <a:ext uri="{FF2B5EF4-FFF2-40B4-BE49-F238E27FC236}">
                <a16:creationId xmlns:a16="http://schemas.microsoft.com/office/drawing/2014/main" id="{D3A86DA3-91A7-4BE5-BF66-F50B7A86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71" y="1527991"/>
            <a:ext cx="799761" cy="7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Resultado de imagen para pnud">
            <a:extLst>
              <a:ext uri="{FF2B5EF4-FFF2-40B4-BE49-F238E27FC236}">
                <a16:creationId xmlns:a16="http://schemas.microsoft.com/office/drawing/2014/main" id="{5B8D2E48-0CC0-4B41-BE78-29D58D9E2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08" y="1527991"/>
            <a:ext cx="844416" cy="72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Resultado de imagen para conicyt">
            <a:extLst>
              <a:ext uri="{FF2B5EF4-FFF2-40B4-BE49-F238E27FC236}">
                <a16:creationId xmlns:a16="http://schemas.microsoft.com/office/drawing/2014/main" id="{35893894-E1EA-4A21-A83A-73C8E476D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00" y="1602398"/>
            <a:ext cx="878742" cy="58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Resultado de imagen para cadep">
            <a:extLst>
              <a:ext uri="{FF2B5EF4-FFF2-40B4-BE49-F238E27FC236}">
                <a16:creationId xmlns:a16="http://schemas.microsoft.com/office/drawing/2014/main" id="{87117F39-350A-4D60-98CE-30D96858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92" y="1535110"/>
            <a:ext cx="658144" cy="73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2" descr="Resultado de imagen para investigacion para el desarrollo">
            <a:extLst>
              <a:ext uri="{FF2B5EF4-FFF2-40B4-BE49-F238E27FC236}">
                <a16:creationId xmlns:a16="http://schemas.microsoft.com/office/drawing/2014/main" id="{3A8749CB-63EC-4F37-8A6D-7E487ACD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50" y="1568038"/>
            <a:ext cx="902044" cy="67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4" descr="Resultado de imagen para prospera">
            <a:extLst>
              <a:ext uri="{FF2B5EF4-FFF2-40B4-BE49-F238E27FC236}">
                <a16:creationId xmlns:a16="http://schemas.microsoft.com/office/drawing/2014/main" id="{80978B60-E8DF-44BA-A966-0BFD00DB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" y="2528837"/>
            <a:ext cx="1844524" cy="86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6" descr="Resultado de imagen para sedatu">
            <a:extLst>
              <a:ext uri="{FF2B5EF4-FFF2-40B4-BE49-F238E27FC236}">
                <a16:creationId xmlns:a16="http://schemas.microsoft.com/office/drawing/2014/main" id="{D722A576-DBB3-406E-B319-3F72CEF2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95" y="2418660"/>
            <a:ext cx="1668359" cy="11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 descr="Resultado de imagen para ford foundation">
            <a:extLst>
              <a:ext uri="{FF2B5EF4-FFF2-40B4-BE49-F238E27FC236}">
                <a16:creationId xmlns:a16="http://schemas.microsoft.com/office/drawing/2014/main" id="{B5F6B878-2D3E-45D2-9815-2EE4A1D5F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3494"/>
          <a:stretch/>
        </p:blipFill>
        <p:spPr bwMode="auto">
          <a:xfrm>
            <a:off x="4355285" y="2631704"/>
            <a:ext cx="2223665" cy="6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Logotipo de Instituto de Investigaciones Económico Sociales (IDIES) - Universidad Rafael Landívar">
            <a:extLst>
              <a:ext uri="{FF2B5EF4-FFF2-40B4-BE49-F238E27FC236}">
                <a16:creationId xmlns:a16="http://schemas.microsoft.com/office/drawing/2014/main" id="{78EB149F-8B91-43A0-BB5C-3CCC7530C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 b="31945"/>
          <a:stretch/>
        </p:blipFill>
        <p:spPr bwMode="auto">
          <a:xfrm>
            <a:off x="6841475" y="2681007"/>
            <a:ext cx="1604919" cy="5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84F6B72-2751-4389-860E-43AD1F7D37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41" y="4515742"/>
            <a:ext cx="1143000" cy="1143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1C607975-BE99-426A-BA7B-5408D7EA82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27" y="4497536"/>
            <a:ext cx="1143000" cy="1143000"/>
          </a:xfrm>
          <a:prstGeom prst="rect">
            <a:avLst/>
          </a:prstGeom>
        </p:spPr>
      </p:pic>
      <p:pic>
        <p:nvPicPr>
          <p:cNvPr id="43" name="Picture 32" descr="Resultado de imagen para IDRC">
            <a:extLst>
              <a:ext uri="{FF2B5EF4-FFF2-40B4-BE49-F238E27FC236}">
                <a16:creationId xmlns:a16="http://schemas.microsoft.com/office/drawing/2014/main" id="{F7444147-BD52-4ABF-8E65-D972B17ED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45" y="5661755"/>
            <a:ext cx="26193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DAAA56D-72D6-487B-8BC3-DD0106117E1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3" y="5828540"/>
            <a:ext cx="1523500" cy="77960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EEA06495-7CAA-4FBA-B193-ECEDD57A87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96" y="3345337"/>
            <a:ext cx="1835724" cy="131631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0A1078F-26E6-4975-B6E1-301807A139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35433" y="3734907"/>
            <a:ext cx="1519710" cy="688542"/>
          </a:xfrm>
          <a:prstGeom prst="rect">
            <a:avLst/>
          </a:prstGeom>
        </p:spPr>
      </p:pic>
      <p:pic>
        <p:nvPicPr>
          <p:cNvPr id="47" name="Imagen 8">
            <a:extLst>
              <a:ext uri="{FF2B5EF4-FFF2-40B4-BE49-F238E27FC236}">
                <a16:creationId xmlns:a16="http://schemas.microsoft.com/office/drawing/2014/main" id="{A813E9FB-F19D-4224-8BF9-2E41392FB3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9728" y="3694403"/>
            <a:ext cx="2024394" cy="792867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7ACE1EC-BA4B-4FD8-805E-B81A4A1B40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941" y="3599922"/>
            <a:ext cx="1572385" cy="907848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E07F722-5F44-4DEA-BB69-6582E83880D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92551" y="5929898"/>
            <a:ext cx="2223665" cy="520383"/>
          </a:xfrm>
          <a:prstGeom prst="rect">
            <a:avLst/>
          </a:prstGeom>
        </p:spPr>
      </p:pic>
      <p:pic>
        <p:nvPicPr>
          <p:cNvPr id="50" name="Picture 2" descr="http://rimisp.org/wp-content/files_mf/cache/th_15e081ae1e23461ee74d3c41d383c2fb_1366148697UIBERO.jpg">
            <a:extLst>
              <a:ext uri="{FF2B5EF4-FFF2-40B4-BE49-F238E27FC236}">
                <a16:creationId xmlns:a16="http://schemas.microsoft.com/office/drawing/2014/main" id="{7676FB99-4D85-4DBB-8B43-0553A640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40" y="4498549"/>
            <a:ext cx="1451429" cy="96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www.grade.org.pe/wp-content/themes/grade/images/logo-grade.png">
            <a:extLst>
              <a:ext uri="{FF2B5EF4-FFF2-40B4-BE49-F238E27FC236}">
                <a16:creationId xmlns:a16="http://schemas.microsoft.com/office/drawing/2014/main" id="{CDF6D86F-BE50-47A7-BB64-53A1E6CA5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16" y="6006020"/>
            <a:ext cx="2132011" cy="4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iep.org.pe/wp-content/themes/iep/images/logo-iep2.png">
            <a:extLst>
              <a:ext uri="{FF2B5EF4-FFF2-40B4-BE49-F238E27FC236}">
                <a16:creationId xmlns:a16="http://schemas.microsoft.com/office/drawing/2014/main" id="{2A75F071-96AE-4759-ADE2-B3ED5953D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397" y="4808844"/>
            <a:ext cx="1843905" cy="83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423DBCE-4DC5-44E5-85BF-EE7A85DCAD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83" y="4515742"/>
            <a:ext cx="1446839" cy="868103"/>
          </a:xfrm>
          <a:prstGeom prst="rect">
            <a:avLst/>
          </a:prstGeom>
        </p:spPr>
      </p:pic>
      <p:sp>
        <p:nvSpPr>
          <p:cNvPr id="55" name="Título 1">
            <a:extLst>
              <a:ext uri="{FF2B5EF4-FFF2-40B4-BE49-F238E27FC236}">
                <a16:creationId xmlns:a16="http://schemas.microsoft.com/office/drawing/2014/main" id="{F418134A-7426-4DC0-B318-9C7864E51E5F}"/>
              </a:ext>
            </a:extLst>
          </p:cNvPr>
          <p:cNvSpPr txBox="1">
            <a:spLocks/>
          </p:cNvSpPr>
          <p:nvPr/>
        </p:nvSpPr>
        <p:spPr>
          <a:xfrm>
            <a:off x="852584" y="372918"/>
            <a:ext cx="7918192" cy="963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005E3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CL" sz="2600" dirty="0"/>
              <a:t>PROGRAMA TRANSFORMANDO TERRITORIOS: CON QUIÉNES TRABAJAMOS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80317390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5A71E-175B-4BA5-A309-C9A0D2FC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2600" dirty="0"/>
              <a:t>PROGRAMA TRANSFORMANDO TERRITORIOS</a:t>
            </a:r>
            <a:endParaRPr lang="en-GB" sz="2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D39F5-B730-4B93-BFB5-F6BA746B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b="0" dirty="0"/>
              <a:t>Foco en los </a:t>
            </a:r>
            <a:r>
              <a:rPr lang="es-CL" dirty="0"/>
              <a:t>territorios rurales-urbanos </a:t>
            </a:r>
            <a:r>
              <a:rPr lang="es-CL" b="0" dirty="0"/>
              <a:t>como </a:t>
            </a:r>
            <a:r>
              <a:rPr lang="es-CL" dirty="0"/>
              <a:t>expresión de los vínculos urbanos-rurales</a:t>
            </a:r>
          </a:p>
          <a:p>
            <a:r>
              <a:rPr lang="es-CL" dirty="0"/>
              <a:t>Territorio: </a:t>
            </a:r>
            <a:r>
              <a:rPr lang="es-CL" b="0" dirty="0"/>
              <a:t>construcción social, un espacio con identidad y con un proyecto de desarrollo concertado socialmente </a:t>
            </a:r>
            <a:r>
              <a:rPr lang="en-US" b="0" dirty="0"/>
              <a:t>(</a:t>
            </a:r>
            <a:r>
              <a:rPr lang="en-US" b="0" dirty="0" err="1"/>
              <a:t>Schejtman</a:t>
            </a:r>
            <a:r>
              <a:rPr lang="en-US" b="0" dirty="0"/>
              <a:t> &amp; </a:t>
            </a:r>
            <a:r>
              <a:rPr lang="en-US" b="0" dirty="0" err="1"/>
              <a:t>Berdegué</a:t>
            </a:r>
            <a:r>
              <a:rPr lang="en-US" b="0" dirty="0"/>
              <a:t>, 2004)</a:t>
            </a:r>
          </a:p>
          <a:p>
            <a:r>
              <a:rPr lang="es-CL" dirty="0"/>
              <a:t>Preguntas de investigación</a:t>
            </a:r>
            <a:r>
              <a:rPr lang="es-CL" b="0" dirty="0"/>
              <a:t>: </a:t>
            </a:r>
          </a:p>
          <a:p>
            <a:pPr>
              <a:buFont typeface="+mj-lt"/>
              <a:buAutoNum type="arabicPeriod"/>
            </a:pPr>
            <a:r>
              <a:rPr lang="es-ES" b="0" dirty="0"/>
              <a:t>Cuáles son las </a:t>
            </a:r>
            <a:r>
              <a:rPr lang="es-ES" dirty="0"/>
              <a:t>características</a:t>
            </a:r>
            <a:r>
              <a:rPr lang="es-ES" b="0" dirty="0"/>
              <a:t> de los territorios rurales-urbanos en países latinoamericanos?</a:t>
            </a:r>
          </a:p>
          <a:p>
            <a:pPr>
              <a:buFont typeface="+mj-lt"/>
              <a:buAutoNum type="arabicPeriod"/>
            </a:pPr>
            <a:r>
              <a:rPr lang="es-ES" b="0" dirty="0"/>
              <a:t>Cómo influyen estas características en el </a:t>
            </a:r>
            <a:r>
              <a:rPr lang="es-ES" dirty="0"/>
              <a:t>bienestar</a:t>
            </a:r>
            <a:r>
              <a:rPr lang="es-ES" b="0" dirty="0"/>
              <a:t> de las personas?</a:t>
            </a:r>
          </a:p>
          <a:p>
            <a:r>
              <a:rPr lang="en-GB" b="0" dirty="0" err="1"/>
              <a:t>Países</a:t>
            </a:r>
            <a:r>
              <a:rPr lang="en-GB" b="0" dirty="0"/>
              <a:t>: </a:t>
            </a:r>
            <a:r>
              <a:rPr lang="en-GB" dirty="0">
                <a:solidFill>
                  <a:srgbClr val="B30202"/>
                </a:solidFill>
              </a:rPr>
              <a:t>Chile, Colombia, México</a:t>
            </a:r>
            <a:r>
              <a:rPr lang="en-GB" dirty="0"/>
              <a:t>, Guatemala, El Salvador</a:t>
            </a:r>
          </a:p>
        </p:txBody>
      </p:sp>
    </p:spTree>
    <p:extLst>
      <p:ext uri="{BB962C8B-B14F-4D97-AF65-F5344CB8AC3E}">
        <p14:creationId xmlns:p14="http://schemas.microsoft.com/office/powerpoint/2010/main" val="134635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7F87C-5F37-481D-BD3E-FF57B4EE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ETAPAS DE LA INVESTIGACIÓN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A9949-F4BD-433D-94B0-03C3D7D4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3" y="1825625"/>
            <a:ext cx="8416213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s-CL" dirty="0"/>
              <a:t>Identificación de los territorios funcionales rurales-urbanos</a:t>
            </a:r>
          </a:p>
          <a:p>
            <a:pPr>
              <a:buFont typeface="+mj-lt"/>
              <a:buAutoNum type="arabicPeriod"/>
            </a:pPr>
            <a:endParaRPr lang="es-CL" dirty="0"/>
          </a:p>
          <a:p>
            <a:pPr>
              <a:buFont typeface="+mj-lt"/>
              <a:buAutoNum type="arabicPeriod"/>
            </a:pPr>
            <a:r>
              <a:rPr lang="es-CL" dirty="0"/>
              <a:t>Caracterización de los territorios funcionales rurales-urbanos y correlación de estas características con los resultados de dinamismo e inclusión social</a:t>
            </a:r>
          </a:p>
          <a:p>
            <a:pPr>
              <a:buFont typeface="+mj-lt"/>
              <a:buAutoNum type="arabicPeriod"/>
            </a:pPr>
            <a:endParaRPr lang="es-CL" dirty="0"/>
          </a:p>
          <a:p>
            <a:pPr>
              <a:buFont typeface="+mj-lt"/>
              <a:buAutoNum type="arabicPeriod"/>
            </a:pPr>
            <a:r>
              <a:rPr lang="es-CL" dirty="0"/>
              <a:t>Análisis del bienestar de las personas en los territorios rurales-urbanos:</a:t>
            </a:r>
          </a:p>
          <a:p>
            <a:pPr lvl="2"/>
            <a:r>
              <a:rPr lang="es-CL" sz="2000" b="1" dirty="0"/>
              <a:t>Encuesta de hogares</a:t>
            </a:r>
          </a:p>
          <a:p>
            <a:pPr lvl="2"/>
            <a:r>
              <a:rPr lang="es-CL" sz="2000" b="1" dirty="0"/>
              <a:t>Análisis estadístico y econométrico</a:t>
            </a:r>
          </a:p>
          <a:p>
            <a:pPr marL="914400" lvl="2" indent="0">
              <a:buNone/>
            </a:pPr>
            <a:endParaRPr lang="es-CL" dirty="0"/>
          </a:p>
          <a:p>
            <a:pPr lvl="2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CL" dirty="0"/>
          </a:p>
          <a:p>
            <a:pPr marL="514350" indent="-514350">
              <a:buSzPct val="100000"/>
              <a:buFont typeface="+mj-lt"/>
              <a:buAutoNum type="romanLcPeriod"/>
            </a:pPr>
            <a:endParaRPr lang="es-C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827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5CD880E-205E-42D8-B1AC-45281395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Identificación de los territorios funcionales rurales-urbanos</a:t>
            </a:r>
            <a:br>
              <a:rPr lang="es-ES" dirty="0"/>
            </a:b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32A569-9283-487D-91E0-B1768C4CDB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L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/>
              <a:t>Territorios Funcionales: Espacios con alta frecuencia de interacciones sociales y económicas entre las personas, empresas e instituciones (Berdegué et al., 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0" dirty="0"/>
              <a:t>Se identificaron estos espacios en base a información satelital de luces y datos de viajes al trabajo (Censos)</a:t>
            </a:r>
          </a:p>
          <a:p>
            <a:endParaRPr lang="en-GB" b="0" dirty="0"/>
          </a:p>
        </p:txBody>
      </p:sp>
      <p:pic>
        <p:nvPicPr>
          <p:cNvPr id="9" name="0 Imagen">
            <a:extLst>
              <a:ext uri="{FF2B5EF4-FFF2-40B4-BE49-F238E27FC236}">
                <a16:creationId xmlns:a16="http://schemas.microsoft.com/office/drawing/2014/main" id="{E91D30A4-52EC-43C9-A9B1-8AC7CAF32875}"/>
              </a:ext>
            </a:extLst>
          </p:cNvPr>
          <p:cNvPicPr>
            <a:picLocks noGrp="1"/>
          </p:cNvPicPr>
          <p:nvPr>
            <p:ph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30" y="1871157"/>
            <a:ext cx="3291840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8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/>
          </p:cNvSpPr>
          <p:nvPr/>
        </p:nvSpPr>
        <p:spPr bwMode="auto">
          <a:xfrm>
            <a:off x="214282" y="1428736"/>
            <a:ext cx="8786874" cy="41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s-CL" dirty="0"/>
          </a:p>
        </p:txBody>
      </p:sp>
      <p:pic>
        <p:nvPicPr>
          <p:cNvPr id="1741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16700"/>
            <a:ext cx="91440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1 Tabla">
            <a:extLst>
              <a:ext uri="{FF2B5EF4-FFF2-40B4-BE49-F238E27FC236}">
                <a16:creationId xmlns:a16="http://schemas.microsoft.com/office/drawing/2014/main" id="{FED70D97-D505-495D-9D56-E87ED80887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37048"/>
              </p:ext>
            </p:extLst>
          </p:nvPr>
        </p:nvGraphicFramePr>
        <p:xfrm>
          <a:off x="313791" y="1979259"/>
          <a:ext cx="8506681" cy="3158727"/>
        </p:xfrm>
        <a:graphic>
          <a:graphicData uri="http://schemas.openxmlformats.org/drawingml/2006/table">
            <a:tbl>
              <a:tblPr firstRow="1" firstCol="1" bandRow="1"/>
              <a:tblGrid>
                <a:gridCol w="2058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6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r>
                        <a:rPr lang="es-CL" sz="2000" b="1" dirty="0"/>
                        <a:t>Categorías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CHILE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MEXICO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COLOMBIA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Metropolitanos</a:t>
                      </a:r>
                      <a:endParaRPr lang="en-US" sz="2000" dirty="0">
                        <a:effectLst/>
                        <a:latin typeface="Sans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&gt; 5 millones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&gt; 1 millones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&gt; 600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06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Urbanos</a:t>
                      </a:r>
                      <a:endParaRPr lang="en-US" sz="2000" dirty="0">
                        <a:effectLst/>
                        <a:latin typeface="Sans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300 mil - 5 millones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380 mil- 1 millón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400 - 600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Rural-</a:t>
                      </a:r>
                      <a:r>
                        <a:rPr lang="en-US" sz="2000" dirty="0" err="1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Urbano</a:t>
                      </a:r>
                      <a:r>
                        <a:rPr lang="en-US" sz="2000" dirty="0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 III</a:t>
                      </a:r>
                      <a:endParaRPr lang="en-US" sz="2000" dirty="0">
                        <a:effectLst/>
                        <a:latin typeface="Sans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100 - 300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115 - 380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120 - 400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01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Rural-</a:t>
                      </a:r>
                      <a:r>
                        <a:rPr lang="en-US" sz="2000" dirty="0" err="1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Urbano</a:t>
                      </a:r>
                      <a:r>
                        <a:rPr lang="en-US" sz="2000" dirty="0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 II</a:t>
                      </a:r>
                      <a:endParaRPr lang="en-US" sz="2000" dirty="0">
                        <a:effectLst/>
                        <a:latin typeface="Sans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 50 - 100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 60 - 115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60 - 120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Rural-Urban I</a:t>
                      </a:r>
                      <a:endParaRPr lang="en-US" sz="2000" dirty="0">
                        <a:effectLst/>
                        <a:latin typeface="Sans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 18 - 50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15 - 60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15 - 60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06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Sans"/>
                          <a:ea typeface="Calibri"/>
                          <a:cs typeface="Times New Roman"/>
                        </a:rPr>
                        <a:t>Rural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&lt; 18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kern="12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&lt; 15 </a:t>
                      </a: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mil</a:t>
                      </a:r>
                      <a:endParaRPr lang="en-US" sz="2000" kern="1200" dirty="0">
                        <a:solidFill>
                          <a:srgbClr val="000000"/>
                        </a:solidFill>
                        <a:effectLst/>
                        <a:latin typeface="San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 dirty="0">
                          <a:solidFill>
                            <a:srgbClr val="000000"/>
                          </a:solidFill>
                          <a:effectLst/>
                          <a:latin typeface="Sans"/>
                          <a:ea typeface="Times New Roman"/>
                          <a:cs typeface="Times New Roman"/>
                        </a:rPr>
                        <a:t>&lt; 15 mil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77F1D4AC-C10D-4AE6-A6DC-DC2A21C35C8D}"/>
              </a:ext>
            </a:extLst>
          </p:cNvPr>
          <p:cNvSpPr/>
          <p:nvPr/>
        </p:nvSpPr>
        <p:spPr bwMode="auto">
          <a:xfrm>
            <a:off x="236747" y="3441576"/>
            <a:ext cx="8650400" cy="1378074"/>
          </a:xfrm>
          <a:prstGeom prst="rect">
            <a:avLst/>
          </a:prstGeom>
          <a:noFill/>
          <a:ln w="28575" cap="flat" cmpd="sng" algn="ctr">
            <a:solidFill>
              <a:srgbClr val="B3020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3365BE-88D0-47C9-BC1E-C2E858A2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Identificación de los territorios funcionales rurales-urbanos</a:t>
            </a:r>
            <a:br>
              <a:rPr lang="es-ES" dirty="0"/>
            </a:b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1F9E1D-219A-4BD3-9A44-4F0ED613055C}"/>
              </a:ext>
            </a:extLst>
          </p:cNvPr>
          <p:cNvSpPr txBox="1"/>
          <p:nvPr/>
        </p:nvSpPr>
        <p:spPr>
          <a:xfrm>
            <a:off x="1333500" y="5448300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Cortes:</a:t>
            </a:r>
          </a:p>
          <a:p>
            <a:pPr marL="285750" indent="-285750">
              <a:buFontTx/>
              <a:buChar char="-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Presencia servicios básicos</a:t>
            </a:r>
          </a:p>
          <a:p>
            <a:pPr marL="285750" indent="-285750">
              <a:buFontTx/>
              <a:buChar char="-"/>
            </a:pPr>
            <a:r>
              <a:rPr lang="es-CL" dirty="0">
                <a:latin typeface="Arial" panose="020B0604020202020204" pitchFamily="34" charset="0"/>
                <a:cs typeface="Arial" panose="020B0604020202020204" pitchFamily="34" charset="0"/>
              </a:rPr>
              <a:t>Empleo en el sector agroalimentario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486062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rtadil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po Contenid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ra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raporta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</TotalTime>
  <Words>1584</Words>
  <Application>Microsoft Office PowerPoint</Application>
  <PresentationFormat>Presentación en pantalla (4:3)</PresentationFormat>
  <Paragraphs>166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24</vt:i4>
      </vt:variant>
    </vt:vector>
  </HeadingPairs>
  <TitlesOfParts>
    <vt:vector size="36" baseType="lpstr">
      <vt:lpstr>Arial</vt:lpstr>
      <vt:lpstr>Calibri</vt:lpstr>
      <vt:lpstr>Courier New</vt:lpstr>
      <vt:lpstr>LucidaGrande</vt:lpstr>
      <vt:lpstr>Sans</vt:lpstr>
      <vt:lpstr>Wingdings</vt:lpstr>
      <vt:lpstr>Portada</vt:lpstr>
      <vt:lpstr>Portadilla</vt:lpstr>
      <vt:lpstr>Diapo Contenidos</vt:lpstr>
      <vt:lpstr>Citas</vt:lpstr>
      <vt:lpstr>1_Contraportada</vt:lpstr>
      <vt:lpstr>Contraportada</vt:lpstr>
      <vt:lpstr>Vínculos urbanos-rurales y ciudades incluyentes</vt:lpstr>
      <vt:lpstr>INTRODUCCIÓN</vt:lpstr>
      <vt:lpstr>INTRODUCCIÓN</vt:lpstr>
      <vt:lpstr>PROGRAMA TRANSFORMANDO TERRITORIOS</vt:lpstr>
      <vt:lpstr>Presentación de PowerPoint</vt:lpstr>
      <vt:lpstr>PROGRAMA TRANSFORMANDO TERRITORIOS</vt:lpstr>
      <vt:lpstr>ETAPAS DE LA INVESTIGACIÓN</vt:lpstr>
      <vt:lpstr>1. Identificación de los territorios funcionales rurales-urbanos </vt:lpstr>
      <vt:lpstr>1. Identificación de los territorios funcionales rurales-urbanos </vt:lpstr>
      <vt:lpstr>El ESPACIO RURAL-URBANO: CHILE </vt:lpstr>
      <vt:lpstr>El ESPACIO RURAL-URBANO: COLOMBIA </vt:lpstr>
      <vt:lpstr>El ESPACIO RURAL-URBANO: MÉXICO </vt:lpstr>
      <vt:lpstr>2. Caracterización de los territorios rurales-urbanos</vt:lpstr>
      <vt:lpstr>3. Análisis del bienestar de las personas en los territorios rurales-urbanos</vt:lpstr>
      <vt:lpstr>3. Análisis del bienestar de las personas en los territorios rurales-urbanos</vt:lpstr>
      <vt:lpstr>RESULTADOS </vt:lpstr>
      <vt:lpstr>RESULTADOS</vt:lpstr>
      <vt:lpstr>RESULTADOS </vt:lpstr>
      <vt:lpstr>RESULTADOS</vt:lpstr>
      <vt:lpstr>RESULTADOS</vt:lpstr>
      <vt:lpstr>RESULTADOS</vt:lpstr>
      <vt:lpstr>EN PROGRESO</vt:lpstr>
      <vt:lpstr>DISCUSIÓN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 t</dc:creator>
  <cp:keywords/>
  <dc:description/>
  <cp:lastModifiedBy>chiara cazzuffi</cp:lastModifiedBy>
  <cp:revision>288</cp:revision>
  <dcterms:created xsi:type="dcterms:W3CDTF">2012-12-21T17:16:47Z</dcterms:created>
  <dcterms:modified xsi:type="dcterms:W3CDTF">2019-04-22T12:23:11Z</dcterms:modified>
  <cp:category/>
</cp:coreProperties>
</file>